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72"/>
  </p:notesMasterIdLst>
  <p:handoutMasterIdLst>
    <p:handoutMasterId r:id="rId73"/>
  </p:handoutMasterIdLst>
  <p:sldIdLst>
    <p:sldId id="307" r:id="rId2"/>
    <p:sldId id="308" r:id="rId3"/>
    <p:sldId id="333" r:id="rId4"/>
    <p:sldId id="332" r:id="rId5"/>
    <p:sldId id="347" r:id="rId6"/>
    <p:sldId id="331" r:id="rId7"/>
    <p:sldId id="348" r:id="rId8"/>
    <p:sldId id="330" r:id="rId9"/>
    <p:sldId id="340" r:id="rId10"/>
    <p:sldId id="339" r:id="rId11"/>
    <p:sldId id="341" r:id="rId12"/>
    <p:sldId id="336" r:id="rId13"/>
    <p:sldId id="344" r:id="rId14"/>
    <p:sldId id="343" r:id="rId15"/>
    <p:sldId id="335" r:id="rId16"/>
    <p:sldId id="351" r:id="rId17"/>
    <p:sldId id="345" r:id="rId18"/>
    <p:sldId id="346" r:id="rId19"/>
    <p:sldId id="256" r:id="rId20"/>
    <p:sldId id="257" r:id="rId21"/>
    <p:sldId id="309" r:id="rId22"/>
    <p:sldId id="303" r:id="rId23"/>
    <p:sldId id="298" r:id="rId24"/>
    <p:sldId id="258" r:id="rId25"/>
    <p:sldId id="269" r:id="rId26"/>
    <p:sldId id="259" r:id="rId27"/>
    <p:sldId id="301" r:id="rId28"/>
    <p:sldId id="262" r:id="rId29"/>
    <p:sldId id="265" r:id="rId30"/>
    <p:sldId id="270" r:id="rId31"/>
    <p:sldId id="352" r:id="rId32"/>
    <p:sldId id="349" r:id="rId33"/>
    <p:sldId id="350" r:id="rId34"/>
    <p:sldId id="271" r:id="rId35"/>
    <p:sldId id="314" r:id="rId36"/>
    <p:sldId id="302" r:id="rId37"/>
    <p:sldId id="316" r:id="rId38"/>
    <p:sldId id="315" r:id="rId39"/>
    <p:sldId id="272" r:id="rId40"/>
    <p:sldId id="317" r:id="rId41"/>
    <p:sldId id="334" r:id="rId42"/>
    <p:sldId id="326" r:id="rId43"/>
    <p:sldId id="273" r:id="rId44"/>
    <p:sldId id="310" r:id="rId45"/>
    <p:sldId id="311" r:id="rId46"/>
    <p:sldId id="312" r:id="rId47"/>
    <p:sldId id="313" r:id="rId48"/>
    <p:sldId id="275" r:id="rId49"/>
    <p:sldId id="276" r:id="rId50"/>
    <p:sldId id="319" r:id="rId51"/>
    <p:sldId id="320" r:id="rId52"/>
    <p:sldId id="321" r:id="rId53"/>
    <p:sldId id="322" r:id="rId54"/>
    <p:sldId id="277" r:id="rId55"/>
    <p:sldId id="278" r:id="rId56"/>
    <p:sldId id="323" r:id="rId57"/>
    <p:sldId id="324" r:id="rId58"/>
    <p:sldId id="280" r:id="rId59"/>
    <p:sldId id="281" r:id="rId60"/>
    <p:sldId id="282" r:id="rId61"/>
    <p:sldId id="283" r:id="rId62"/>
    <p:sldId id="296" r:id="rId63"/>
    <p:sldId id="290" r:id="rId64"/>
    <p:sldId id="304" r:id="rId65"/>
    <p:sldId id="327" r:id="rId66"/>
    <p:sldId id="328" r:id="rId67"/>
    <p:sldId id="329" r:id="rId68"/>
    <p:sldId id="291" r:id="rId69"/>
    <p:sldId id="305" r:id="rId70"/>
    <p:sldId id="294" r:id="rId7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CDE7B-E50F-4EC8-8346-2CF50FCBE426}" type="datetimeFigureOut">
              <a:rPr lang="ko-KR" altLang="en-US" smtClean="0"/>
              <a:pPr/>
              <a:t>2010-12-03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50ACEA-1437-485B-AAC4-32E89A4A28C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99BFF4-82B6-4C0A-B56B-DFB7A9346A78}" type="datetimeFigureOut">
              <a:rPr lang="ko-KR" altLang="en-US" smtClean="0"/>
              <a:pPr/>
              <a:t>2010-12-03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786CBA-5E25-4CB3-983E-38B7043A0F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89671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786CBA-5E25-4CB3-983E-38B7043A0FC3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786CBA-5E25-4CB3-983E-38B7043A0FC3}" type="slidenum">
              <a:rPr lang="ko-KR" altLang="en-US" smtClean="0"/>
              <a:pPr/>
              <a:t>63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786CBA-5E25-4CB3-983E-38B7043A0FC3}" type="slidenum">
              <a:rPr lang="ko-KR" altLang="en-US" smtClean="0"/>
              <a:pPr/>
              <a:t>67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68290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 noEditPoints="1"/>
          </p:cNvSpPr>
          <p:nvPr/>
        </p:nvSpPr>
        <p:spPr bwMode="blackGray">
          <a:xfrm>
            <a:off x="6820592" y="428628"/>
            <a:ext cx="2323440" cy="6000768"/>
          </a:xfrm>
          <a:custGeom>
            <a:avLst/>
            <a:gdLst/>
            <a:ahLst/>
            <a:cxnLst>
              <a:cxn ang="0">
                <a:pos x="487" y="2402"/>
              </a:cxn>
              <a:cxn ang="0">
                <a:pos x="608" y="2460"/>
              </a:cxn>
              <a:cxn ang="0">
                <a:pos x="610" y="2554"/>
              </a:cxn>
              <a:cxn ang="0">
                <a:pos x="893" y="2559"/>
              </a:cxn>
              <a:cxn ang="0">
                <a:pos x="772" y="2424"/>
              </a:cxn>
              <a:cxn ang="0">
                <a:pos x="334" y="2346"/>
              </a:cxn>
              <a:cxn ang="0">
                <a:pos x="447" y="2270"/>
              </a:cxn>
              <a:cxn ang="0">
                <a:pos x="696" y="2192"/>
              </a:cxn>
              <a:cxn ang="0">
                <a:pos x="801" y="2254"/>
              </a:cxn>
              <a:cxn ang="0">
                <a:pos x="914" y="2229"/>
              </a:cxn>
              <a:cxn ang="0">
                <a:pos x="996" y="2221"/>
              </a:cxn>
              <a:cxn ang="0">
                <a:pos x="833" y="2000"/>
              </a:cxn>
              <a:cxn ang="0">
                <a:pos x="891" y="2021"/>
              </a:cxn>
              <a:cxn ang="0">
                <a:pos x="603" y="1981"/>
              </a:cxn>
              <a:cxn ang="0">
                <a:pos x="334" y="2185"/>
              </a:cxn>
              <a:cxn ang="0">
                <a:pos x="415" y="2205"/>
              </a:cxn>
              <a:cxn ang="0">
                <a:pos x="568" y="2097"/>
              </a:cxn>
              <a:cxn ang="0">
                <a:pos x="923" y="1962"/>
              </a:cxn>
              <a:cxn ang="0">
                <a:pos x="707" y="1856"/>
              </a:cxn>
              <a:cxn ang="0">
                <a:pos x="783" y="1877"/>
              </a:cxn>
              <a:cxn ang="0">
                <a:pos x="1024" y="1938"/>
              </a:cxn>
              <a:cxn ang="0">
                <a:pos x="714" y="1767"/>
              </a:cxn>
              <a:cxn ang="0">
                <a:pos x="773" y="1779"/>
              </a:cxn>
              <a:cxn ang="0">
                <a:pos x="321" y="1789"/>
              </a:cxn>
              <a:cxn ang="0">
                <a:pos x="478" y="1916"/>
              </a:cxn>
              <a:cxn ang="0">
                <a:pos x="561" y="1954"/>
              </a:cxn>
              <a:cxn ang="0">
                <a:pos x="429" y="1744"/>
              </a:cxn>
              <a:cxn ang="0">
                <a:pos x="618" y="1731"/>
              </a:cxn>
              <a:cxn ang="0">
                <a:pos x="964" y="1657"/>
              </a:cxn>
              <a:cxn ang="0">
                <a:pos x="499" y="1689"/>
              </a:cxn>
              <a:cxn ang="0">
                <a:pos x="696" y="1680"/>
              </a:cxn>
              <a:cxn ang="0">
                <a:pos x="886" y="1764"/>
              </a:cxn>
              <a:cxn ang="0">
                <a:pos x="363" y="1496"/>
              </a:cxn>
              <a:cxn ang="0">
                <a:pos x="808" y="1481"/>
              </a:cxn>
              <a:cxn ang="0">
                <a:pos x="681" y="1492"/>
              </a:cxn>
              <a:cxn ang="0">
                <a:pos x="956" y="1592"/>
              </a:cxn>
              <a:cxn ang="0">
                <a:pos x="781" y="1312"/>
              </a:cxn>
              <a:cxn ang="0">
                <a:pos x="247" y="1405"/>
              </a:cxn>
              <a:cxn ang="0">
                <a:pos x="959" y="1228"/>
              </a:cxn>
              <a:cxn ang="0">
                <a:pos x="969" y="1142"/>
              </a:cxn>
              <a:cxn ang="0">
                <a:pos x="313" y="1025"/>
              </a:cxn>
              <a:cxn ang="0">
                <a:pos x="305" y="1085"/>
              </a:cxn>
              <a:cxn ang="0">
                <a:pos x="952" y="970"/>
              </a:cxn>
              <a:cxn ang="0">
                <a:pos x="915" y="820"/>
              </a:cxn>
              <a:cxn ang="0">
                <a:pos x="1029" y="881"/>
              </a:cxn>
              <a:cxn ang="0">
                <a:pos x="572" y="977"/>
              </a:cxn>
              <a:cxn ang="0">
                <a:pos x="643" y="757"/>
              </a:cxn>
              <a:cxn ang="0">
                <a:pos x="849" y="1016"/>
              </a:cxn>
              <a:cxn ang="0">
                <a:pos x="825" y="559"/>
              </a:cxn>
              <a:cxn ang="0">
                <a:pos x="1014" y="978"/>
              </a:cxn>
              <a:cxn ang="0">
                <a:pos x="985" y="1730"/>
              </a:cxn>
              <a:cxn ang="0">
                <a:pos x="1046" y="2030"/>
              </a:cxn>
              <a:cxn ang="0">
                <a:pos x="982" y="2783"/>
              </a:cxn>
              <a:cxn ang="0">
                <a:pos x="153" y="2108"/>
              </a:cxn>
              <a:cxn ang="0">
                <a:pos x="137" y="1741"/>
              </a:cxn>
              <a:cxn ang="0">
                <a:pos x="8" y="1398"/>
              </a:cxn>
              <a:cxn ang="0">
                <a:pos x="115" y="1367"/>
              </a:cxn>
              <a:cxn ang="0">
                <a:pos x="174" y="1117"/>
              </a:cxn>
              <a:cxn ang="0">
                <a:pos x="265" y="852"/>
              </a:cxn>
              <a:cxn ang="0">
                <a:pos x="648" y="458"/>
              </a:cxn>
              <a:cxn ang="0">
                <a:pos x="815" y="441"/>
              </a:cxn>
            </a:cxnLst>
            <a:rect l="0" t="0" r="0" b="0"/>
            <a:pathLst>
              <a:path w="1052" h="2787">
                <a:moveTo>
                  <a:pt x="957" y="2608"/>
                </a:moveTo>
                <a:lnTo>
                  <a:pt x="945" y="2627"/>
                </a:lnTo>
                <a:lnTo>
                  <a:pt x="934" y="2646"/>
                </a:lnTo>
                <a:lnTo>
                  <a:pt x="922" y="2665"/>
                </a:lnTo>
                <a:lnTo>
                  <a:pt x="907" y="2684"/>
                </a:lnTo>
                <a:lnTo>
                  <a:pt x="910" y="2684"/>
                </a:lnTo>
                <a:lnTo>
                  <a:pt x="916" y="2685"/>
                </a:lnTo>
                <a:lnTo>
                  <a:pt x="926" y="2686"/>
                </a:lnTo>
                <a:lnTo>
                  <a:pt x="938" y="2688"/>
                </a:lnTo>
                <a:lnTo>
                  <a:pt x="952" y="2690"/>
                </a:lnTo>
                <a:lnTo>
                  <a:pt x="966" y="2693"/>
                </a:lnTo>
                <a:lnTo>
                  <a:pt x="979" y="2696"/>
                </a:lnTo>
                <a:lnTo>
                  <a:pt x="990" y="2699"/>
                </a:lnTo>
                <a:lnTo>
                  <a:pt x="989" y="2696"/>
                </a:lnTo>
                <a:lnTo>
                  <a:pt x="987" y="2691"/>
                </a:lnTo>
                <a:lnTo>
                  <a:pt x="983" y="2681"/>
                </a:lnTo>
                <a:lnTo>
                  <a:pt x="980" y="2670"/>
                </a:lnTo>
                <a:lnTo>
                  <a:pt x="975" y="2658"/>
                </a:lnTo>
                <a:lnTo>
                  <a:pt x="970" y="2644"/>
                </a:lnTo>
                <a:lnTo>
                  <a:pt x="965" y="2630"/>
                </a:lnTo>
                <a:lnTo>
                  <a:pt x="957" y="2608"/>
                </a:lnTo>
                <a:close/>
                <a:moveTo>
                  <a:pt x="454" y="2402"/>
                </a:moveTo>
                <a:lnTo>
                  <a:pt x="421" y="2410"/>
                </a:lnTo>
                <a:lnTo>
                  <a:pt x="470" y="2463"/>
                </a:lnTo>
                <a:lnTo>
                  <a:pt x="478" y="2463"/>
                </a:lnTo>
                <a:lnTo>
                  <a:pt x="487" y="2402"/>
                </a:lnTo>
                <a:lnTo>
                  <a:pt x="454" y="2402"/>
                </a:lnTo>
                <a:close/>
                <a:moveTo>
                  <a:pt x="758" y="2306"/>
                </a:moveTo>
                <a:lnTo>
                  <a:pt x="731" y="2308"/>
                </a:lnTo>
                <a:lnTo>
                  <a:pt x="706" y="2312"/>
                </a:lnTo>
                <a:lnTo>
                  <a:pt x="680" y="2317"/>
                </a:lnTo>
                <a:lnTo>
                  <a:pt x="654" y="2324"/>
                </a:lnTo>
                <a:lnTo>
                  <a:pt x="630" y="2334"/>
                </a:lnTo>
                <a:lnTo>
                  <a:pt x="608" y="2344"/>
                </a:lnTo>
                <a:lnTo>
                  <a:pt x="588" y="2355"/>
                </a:lnTo>
                <a:lnTo>
                  <a:pt x="570" y="2367"/>
                </a:lnTo>
                <a:lnTo>
                  <a:pt x="555" y="2382"/>
                </a:lnTo>
                <a:lnTo>
                  <a:pt x="543" y="2396"/>
                </a:lnTo>
                <a:lnTo>
                  <a:pt x="535" y="2412"/>
                </a:lnTo>
                <a:lnTo>
                  <a:pt x="531" y="2428"/>
                </a:lnTo>
                <a:lnTo>
                  <a:pt x="531" y="2445"/>
                </a:lnTo>
                <a:lnTo>
                  <a:pt x="536" y="2463"/>
                </a:lnTo>
                <a:lnTo>
                  <a:pt x="545" y="2477"/>
                </a:lnTo>
                <a:lnTo>
                  <a:pt x="555" y="2487"/>
                </a:lnTo>
                <a:lnTo>
                  <a:pt x="567" y="2493"/>
                </a:lnTo>
                <a:lnTo>
                  <a:pt x="580" y="2497"/>
                </a:lnTo>
                <a:lnTo>
                  <a:pt x="592" y="2496"/>
                </a:lnTo>
                <a:lnTo>
                  <a:pt x="604" y="2493"/>
                </a:lnTo>
                <a:lnTo>
                  <a:pt x="614" y="2486"/>
                </a:lnTo>
                <a:lnTo>
                  <a:pt x="622" y="2476"/>
                </a:lnTo>
                <a:lnTo>
                  <a:pt x="627" y="2463"/>
                </a:lnTo>
                <a:lnTo>
                  <a:pt x="608" y="2460"/>
                </a:lnTo>
                <a:lnTo>
                  <a:pt x="596" y="2458"/>
                </a:lnTo>
                <a:lnTo>
                  <a:pt x="586" y="2454"/>
                </a:lnTo>
                <a:lnTo>
                  <a:pt x="580" y="2448"/>
                </a:lnTo>
                <a:lnTo>
                  <a:pt x="577" y="2439"/>
                </a:lnTo>
                <a:lnTo>
                  <a:pt x="578" y="2427"/>
                </a:lnTo>
                <a:lnTo>
                  <a:pt x="584" y="2416"/>
                </a:lnTo>
                <a:lnTo>
                  <a:pt x="592" y="2405"/>
                </a:lnTo>
                <a:lnTo>
                  <a:pt x="603" y="2397"/>
                </a:lnTo>
                <a:lnTo>
                  <a:pt x="615" y="2391"/>
                </a:lnTo>
                <a:lnTo>
                  <a:pt x="629" y="2387"/>
                </a:lnTo>
                <a:lnTo>
                  <a:pt x="642" y="2386"/>
                </a:lnTo>
                <a:lnTo>
                  <a:pt x="656" y="2388"/>
                </a:lnTo>
                <a:lnTo>
                  <a:pt x="670" y="2394"/>
                </a:lnTo>
                <a:lnTo>
                  <a:pt x="682" y="2404"/>
                </a:lnTo>
                <a:lnTo>
                  <a:pt x="693" y="2417"/>
                </a:lnTo>
                <a:lnTo>
                  <a:pt x="696" y="2425"/>
                </a:lnTo>
                <a:lnTo>
                  <a:pt x="698" y="2435"/>
                </a:lnTo>
                <a:lnTo>
                  <a:pt x="698" y="2447"/>
                </a:lnTo>
                <a:lnTo>
                  <a:pt x="696" y="2460"/>
                </a:lnTo>
                <a:lnTo>
                  <a:pt x="693" y="2474"/>
                </a:lnTo>
                <a:lnTo>
                  <a:pt x="686" y="2489"/>
                </a:lnTo>
                <a:lnTo>
                  <a:pt x="677" y="2504"/>
                </a:lnTo>
                <a:lnTo>
                  <a:pt x="666" y="2518"/>
                </a:lnTo>
                <a:lnTo>
                  <a:pt x="651" y="2531"/>
                </a:lnTo>
                <a:lnTo>
                  <a:pt x="632" y="2544"/>
                </a:lnTo>
                <a:lnTo>
                  <a:pt x="610" y="2554"/>
                </a:lnTo>
                <a:lnTo>
                  <a:pt x="631" y="2570"/>
                </a:lnTo>
                <a:lnTo>
                  <a:pt x="653" y="2584"/>
                </a:lnTo>
                <a:lnTo>
                  <a:pt x="677" y="2597"/>
                </a:lnTo>
                <a:lnTo>
                  <a:pt x="700" y="2610"/>
                </a:lnTo>
                <a:lnTo>
                  <a:pt x="724" y="2622"/>
                </a:lnTo>
                <a:lnTo>
                  <a:pt x="747" y="2632"/>
                </a:lnTo>
                <a:lnTo>
                  <a:pt x="769" y="2642"/>
                </a:lnTo>
                <a:lnTo>
                  <a:pt x="790" y="2650"/>
                </a:lnTo>
                <a:lnTo>
                  <a:pt x="808" y="2658"/>
                </a:lnTo>
                <a:lnTo>
                  <a:pt x="838" y="2667"/>
                </a:lnTo>
                <a:lnTo>
                  <a:pt x="849" y="2669"/>
                </a:lnTo>
                <a:lnTo>
                  <a:pt x="855" y="2669"/>
                </a:lnTo>
                <a:lnTo>
                  <a:pt x="858" y="2669"/>
                </a:lnTo>
                <a:lnTo>
                  <a:pt x="860" y="2660"/>
                </a:lnTo>
                <a:lnTo>
                  <a:pt x="862" y="2650"/>
                </a:lnTo>
                <a:lnTo>
                  <a:pt x="867" y="2637"/>
                </a:lnTo>
                <a:lnTo>
                  <a:pt x="872" y="2625"/>
                </a:lnTo>
                <a:lnTo>
                  <a:pt x="878" y="2610"/>
                </a:lnTo>
                <a:lnTo>
                  <a:pt x="884" y="2597"/>
                </a:lnTo>
                <a:lnTo>
                  <a:pt x="890" y="2584"/>
                </a:lnTo>
                <a:lnTo>
                  <a:pt x="895" y="2572"/>
                </a:lnTo>
                <a:lnTo>
                  <a:pt x="900" y="2561"/>
                </a:lnTo>
                <a:lnTo>
                  <a:pt x="904" y="2553"/>
                </a:lnTo>
                <a:lnTo>
                  <a:pt x="906" y="2548"/>
                </a:lnTo>
                <a:lnTo>
                  <a:pt x="907" y="2547"/>
                </a:lnTo>
                <a:lnTo>
                  <a:pt x="893" y="2559"/>
                </a:lnTo>
                <a:lnTo>
                  <a:pt x="880" y="2568"/>
                </a:lnTo>
                <a:lnTo>
                  <a:pt x="864" y="2572"/>
                </a:lnTo>
                <a:lnTo>
                  <a:pt x="848" y="2574"/>
                </a:lnTo>
                <a:lnTo>
                  <a:pt x="829" y="2573"/>
                </a:lnTo>
                <a:lnTo>
                  <a:pt x="810" y="2571"/>
                </a:lnTo>
                <a:lnTo>
                  <a:pt x="790" y="2570"/>
                </a:lnTo>
                <a:lnTo>
                  <a:pt x="767" y="2570"/>
                </a:lnTo>
                <a:lnTo>
                  <a:pt x="769" y="2567"/>
                </a:lnTo>
                <a:lnTo>
                  <a:pt x="774" y="2561"/>
                </a:lnTo>
                <a:lnTo>
                  <a:pt x="783" y="2554"/>
                </a:lnTo>
                <a:lnTo>
                  <a:pt x="792" y="2545"/>
                </a:lnTo>
                <a:lnTo>
                  <a:pt x="804" y="2535"/>
                </a:lnTo>
                <a:lnTo>
                  <a:pt x="816" y="2524"/>
                </a:lnTo>
                <a:lnTo>
                  <a:pt x="829" y="2513"/>
                </a:lnTo>
                <a:lnTo>
                  <a:pt x="842" y="2501"/>
                </a:lnTo>
                <a:lnTo>
                  <a:pt x="856" y="2490"/>
                </a:lnTo>
                <a:lnTo>
                  <a:pt x="880" y="2470"/>
                </a:lnTo>
                <a:lnTo>
                  <a:pt x="889" y="2462"/>
                </a:lnTo>
                <a:lnTo>
                  <a:pt x="896" y="2455"/>
                </a:lnTo>
                <a:lnTo>
                  <a:pt x="901" y="2452"/>
                </a:lnTo>
                <a:lnTo>
                  <a:pt x="903" y="2450"/>
                </a:lnTo>
                <a:lnTo>
                  <a:pt x="876" y="2452"/>
                </a:lnTo>
                <a:lnTo>
                  <a:pt x="853" y="2451"/>
                </a:lnTo>
                <a:lnTo>
                  <a:pt x="833" y="2450"/>
                </a:lnTo>
                <a:lnTo>
                  <a:pt x="767" y="2440"/>
                </a:lnTo>
                <a:lnTo>
                  <a:pt x="772" y="2424"/>
                </a:lnTo>
                <a:lnTo>
                  <a:pt x="781" y="2409"/>
                </a:lnTo>
                <a:lnTo>
                  <a:pt x="794" y="2397"/>
                </a:lnTo>
                <a:lnTo>
                  <a:pt x="809" y="2386"/>
                </a:lnTo>
                <a:lnTo>
                  <a:pt x="827" y="2377"/>
                </a:lnTo>
                <a:lnTo>
                  <a:pt x="846" y="2372"/>
                </a:lnTo>
                <a:lnTo>
                  <a:pt x="864" y="2367"/>
                </a:lnTo>
                <a:lnTo>
                  <a:pt x="882" y="2366"/>
                </a:lnTo>
                <a:lnTo>
                  <a:pt x="900" y="2367"/>
                </a:lnTo>
                <a:lnTo>
                  <a:pt x="915" y="2372"/>
                </a:lnTo>
                <a:lnTo>
                  <a:pt x="904" y="2355"/>
                </a:lnTo>
                <a:lnTo>
                  <a:pt x="891" y="2340"/>
                </a:lnTo>
                <a:lnTo>
                  <a:pt x="873" y="2328"/>
                </a:lnTo>
                <a:lnTo>
                  <a:pt x="853" y="2319"/>
                </a:lnTo>
                <a:lnTo>
                  <a:pt x="832" y="2313"/>
                </a:lnTo>
                <a:lnTo>
                  <a:pt x="808" y="2308"/>
                </a:lnTo>
                <a:lnTo>
                  <a:pt x="783" y="2306"/>
                </a:lnTo>
                <a:lnTo>
                  <a:pt x="758" y="2306"/>
                </a:lnTo>
                <a:close/>
                <a:moveTo>
                  <a:pt x="371" y="2235"/>
                </a:moveTo>
                <a:lnTo>
                  <a:pt x="339" y="2240"/>
                </a:lnTo>
                <a:lnTo>
                  <a:pt x="299" y="2249"/>
                </a:lnTo>
                <a:lnTo>
                  <a:pt x="280" y="2253"/>
                </a:lnTo>
                <a:lnTo>
                  <a:pt x="264" y="2257"/>
                </a:lnTo>
                <a:lnTo>
                  <a:pt x="279" y="2280"/>
                </a:lnTo>
                <a:lnTo>
                  <a:pt x="295" y="2303"/>
                </a:lnTo>
                <a:lnTo>
                  <a:pt x="313" y="2325"/>
                </a:lnTo>
                <a:lnTo>
                  <a:pt x="334" y="2346"/>
                </a:lnTo>
                <a:lnTo>
                  <a:pt x="356" y="2365"/>
                </a:lnTo>
                <a:lnTo>
                  <a:pt x="379" y="2382"/>
                </a:lnTo>
                <a:lnTo>
                  <a:pt x="404" y="2394"/>
                </a:lnTo>
                <a:lnTo>
                  <a:pt x="411" y="2387"/>
                </a:lnTo>
                <a:lnTo>
                  <a:pt x="428" y="2370"/>
                </a:lnTo>
                <a:lnTo>
                  <a:pt x="436" y="2361"/>
                </a:lnTo>
                <a:lnTo>
                  <a:pt x="444" y="2352"/>
                </a:lnTo>
                <a:lnTo>
                  <a:pt x="452" y="2345"/>
                </a:lnTo>
                <a:lnTo>
                  <a:pt x="457" y="2339"/>
                </a:lnTo>
                <a:lnTo>
                  <a:pt x="461" y="2335"/>
                </a:lnTo>
                <a:lnTo>
                  <a:pt x="462" y="2334"/>
                </a:lnTo>
                <a:lnTo>
                  <a:pt x="444" y="2336"/>
                </a:lnTo>
                <a:lnTo>
                  <a:pt x="430" y="2337"/>
                </a:lnTo>
                <a:lnTo>
                  <a:pt x="417" y="2335"/>
                </a:lnTo>
                <a:lnTo>
                  <a:pt x="405" y="2334"/>
                </a:lnTo>
                <a:lnTo>
                  <a:pt x="394" y="2330"/>
                </a:lnTo>
                <a:lnTo>
                  <a:pt x="383" y="2328"/>
                </a:lnTo>
                <a:lnTo>
                  <a:pt x="371" y="2326"/>
                </a:lnTo>
                <a:lnTo>
                  <a:pt x="373" y="2318"/>
                </a:lnTo>
                <a:lnTo>
                  <a:pt x="375" y="2309"/>
                </a:lnTo>
                <a:lnTo>
                  <a:pt x="379" y="2298"/>
                </a:lnTo>
                <a:lnTo>
                  <a:pt x="387" y="2288"/>
                </a:lnTo>
                <a:lnTo>
                  <a:pt x="395" y="2282"/>
                </a:lnTo>
                <a:lnTo>
                  <a:pt x="405" y="2279"/>
                </a:lnTo>
                <a:lnTo>
                  <a:pt x="433" y="2273"/>
                </a:lnTo>
                <a:lnTo>
                  <a:pt x="447" y="2270"/>
                </a:lnTo>
                <a:lnTo>
                  <a:pt x="462" y="2265"/>
                </a:lnTo>
                <a:lnTo>
                  <a:pt x="446" y="2259"/>
                </a:lnTo>
                <a:lnTo>
                  <a:pt x="432" y="2251"/>
                </a:lnTo>
                <a:lnTo>
                  <a:pt x="416" y="2244"/>
                </a:lnTo>
                <a:lnTo>
                  <a:pt x="401" y="2238"/>
                </a:lnTo>
                <a:lnTo>
                  <a:pt x="386" y="2235"/>
                </a:lnTo>
                <a:lnTo>
                  <a:pt x="371" y="2235"/>
                </a:lnTo>
                <a:close/>
                <a:moveTo>
                  <a:pt x="926" y="2137"/>
                </a:moveTo>
                <a:lnTo>
                  <a:pt x="915" y="2146"/>
                </a:lnTo>
                <a:lnTo>
                  <a:pt x="900" y="2155"/>
                </a:lnTo>
                <a:lnTo>
                  <a:pt x="883" y="2167"/>
                </a:lnTo>
                <a:lnTo>
                  <a:pt x="866" y="2179"/>
                </a:lnTo>
                <a:lnTo>
                  <a:pt x="829" y="2202"/>
                </a:lnTo>
                <a:lnTo>
                  <a:pt x="811" y="2213"/>
                </a:lnTo>
                <a:lnTo>
                  <a:pt x="794" y="2224"/>
                </a:lnTo>
                <a:lnTo>
                  <a:pt x="776" y="2231"/>
                </a:lnTo>
                <a:lnTo>
                  <a:pt x="762" y="2236"/>
                </a:lnTo>
                <a:lnTo>
                  <a:pt x="748" y="2238"/>
                </a:lnTo>
                <a:lnTo>
                  <a:pt x="731" y="2237"/>
                </a:lnTo>
                <a:lnTo>
                  <a:pt x="718" y="2235"/>
                </a:lnTo>
                <a:lnTo>
                  <a:pt x="709" y="2231"/>
                </a:lnTo>
                <a:lnTo>
                  <a:pt x="702" y="2225"/>
                </a:lnTo>
                <a:lnTo>
                  <a:pt x="697" y="2218"/>
                </a:lnTo>
                <a:lnTo>
                  <a:pt x="695" y="2211"/>
                </a:lnTo>
                <a:lnTo>
                  <a:pt x="695" y="2202"/>
                </a:lnTo>
                <a:lnTo>
                  <a:pt x="696" y="2192"/>
                </a:lnTo>
                <a:lnTo>
                  <a:pt x="700" y="2180"/>
                </a:lnTo>
                <a:lnTo>
                  <a:pt x="706" y="2173"/>
                </a:lnTo>
                <a:lnTo>
                  <a:pt x="712" y="2169"/>
                </a:lnTo>
                <a:lnTo>
                  <a:pt x="719" y="2167"/>
                </a:lnTo>
                <a:lnTo>
                  <a:pt x="728" y="2168"/>
                </a:lnTo>
                <a:lnTo>
                  <a:pt x="736" y="2170"/>
                </a:lnTo>
                <a:lnTo>
                  <a:pt x="732" y="2165"/>
                </a:lnTo>
                <a:lnTo>
                  <a:pt x="726" y="2160"/>
                </a:lnTo>
                <a:lnTo>
                  <a:pt x="718" y="2157"/>
                </a:lnTo>
                <a:lnTo>
                  <a:pt x="707" y="2156"/>
                </a:lnTo>
                <a:lnTo>
                  <a:pt x="696" y="2158"/>
                </a:lnTo>
                <a:lnTo>
                  <a:pt x="685" y="2166"/>
                </a:lnTo>
                <a:lnTo>
                  <a:pt x="676" y="2176"/>
                </a:lnTo>
                <a:lnTo>
                  <a:pt x="671" y="2188"/>
                </a:lnTo>
                <a:lnTo>
                  <a:pt x="668" y="2202"/>
                </a:lnTo>
                <a:lnTo>
                  <a:pt x="668" y="2216"/>
                </a:lnTo>
                <a:lnTo>
                  <a:pt x="671" y="2229"/>
                </a:lnTo>
                <a:lnTo>
                  <a:pt x="676" y="2240"/>
                </a:lnTo>
                <a:lnTo>
                  <a:pt x="685" y="2250"/>
                </a:lnTo>
                <a:lnTo>
                  <a:pt x="699" y="2259"/>
                </a:lnTo>
                <a:lnTo>
                  <a:pt x="718" y="2265"/>
                </a:lnTo>
                <a:lnTo>
                  <a:pt x="738" y="2268"/>
                </a:lnTo>
                <a:lnTo>
                  <a:pt x="760" y="2268"/>
                </a:lnTo>
                <a:lnTo>
                  <a:pt x="780" y="2264"/>
                </a:lnTo>
                <a:lnTo>
                  <a:pt x="791" y="2260"/>
                </a:lnTo>
                <a:lnTo>
                  <a:pt x="801" y="2254"/>
                </a:lnTo>
                <a:lnTo>
                  <a:pt x="809" y="2248"/>
                </a:lnTo>
                <a:lnTo>
                  <a:pt x="819" y="2241"/>
                </a:lnTo>
                <a:lnTo>
                  <a:pt x="829" y="2233"/>
                </a:lnTo>
                <a:lnTo>
                  <a:pt x="841" y="2223"/>
                </a:lnTo>
                <a:lnTo>
                  <a:pt x="856" y="2211"/>
                </a:lnTo>
                <a:lnTo>
                  <a:pt x="874" y="2196"/>
                </a:lnTo>
                <a:lnTo>
                  <a:pt x="893" y="2188"/>
                </a:lnTo>
                <a:lnTo>
                  <a:pt x="909" y="2184"/>
                </a:lnTo>
                <a:lnTo>
                  <a:pt x="925" y="2185"/>
                </a:lnTo>
                <a:lnTo>
                  <a:pt x="938" y="2188"/>
                </a:lnTo>
                <a:lnTo>
                  <a:pt x="950" y="2193"/>
                </a:lnTo>
                <a:lnTo>
                  <a:pt x="960" y="2202"/>
                </a:lnTo>
                <a:lnTo>
                  <a:pt x="968" y="2210"/>
                </a:lnTo>
                <a:lnTo>
                  <a:pt x="973" y="2219"/>
                </a:lnTo>
                <a:lnTo>
                  <a:pt x="974" y="2225"/>
                </a:lnTo>
                <a:lnTo>
                  <a:pt x="974" y="2240"/>
                </a:lnTo>
                <a:lnTo>
                  <a:pt x="973" y="2247"/>
                </a:lnTo>
                <a:lnTo>
                  <a:pt x="970" y="2254"/>
                </a:lnTo>
                <a:lnTo>
                  <a:pt x="966" y="2259"/>
                </a:lnTo>
                <a:lnTo>
                  <a:pt x="958" y="2262"/>
                </a:lnTo>
                <a:lnTo>
                  <a:pt x="948" y="2262"/>
                </a:lnTo>
                <a:lnTo>
                  <a:pt x="937" y="2259"/>
                </a:lnTo>
                <a:lnTo>
                  <a:pt x="928" y="2254"/>
                </a:lnTo>
                <a:lnTo>
                  <a:pt x="921" y="2248"/>
                </a:lnTo>
                <a:lnTo>
                  <a:pt x="915" y="2240"/>
                </a:lnTo>
                <a:lnTo>
                  <a:pt x="914" y="2229"/>
                </a:lnTo>
                <a:lnTo>
                  <a:pt x="915" y="2219"/>
                </a:lnTo>
                <a:lnTo>
                  <a:pt x="904" y="2228"/>
                </a:lnTo>
                <a:lnTo>
                  <a:pt x="895" y="2240"/>
                </a:lnTo>
                <a:lnTo>
                  <a:pt x="889" y="2252"/>
                </a:lnTo>
                <a:lnTo>
                  <a:pt x="885" y="2266"/>
                </a:lnTo>
                <a:lnTo>
                  <a:pt x="884" y="2279"/>
                </a:lnTo>
                <a:lnTo>
                  <a:pt x="886" y="2290"/>
                </a:lnTo>
                <a:lnTo>
                  <a:pt x="893" y="2297"/>
                </a:lnTo>
                <a:lnTo>
                  <a:pt x="901" y="2305"/>
                </a:lnTo>
                <a:lnTo>
                  <a:pt x="911" y="2311"/>
                </a:lnTo>
                <a:lnTo>
                  <a:pt x="923" y="2317"/>
                </a:lnTo>
                <a:lnTo>
                  <a:pt x="936" y="2323"/>
                </a:lnTo>
                <a:lnTo>
                  <a:pt x="943" y="2328"/>
                </a:lnTo>
                <a:lnTo>
                  <a:pt x="948" y="2333"/>
                </a:lnTo>
                <a:lnTo>
                  <a:pt x="953" y="2336"/>
                </a:lnTo>
                <a:lnTo>
                  <a:pt x="959" y="2338"/>
                </a:lnTo>
                <a:lnTo>
                  <a:pt x="968" y="2339"/>
                </a:lnTo>
                <a:lnTo>
                  <a:pt x="981" y="2341"/>
                </a:lnTo>
                <a:lnTo>
                  <a:pt x="984" y="2332"/>
                </a:lnTo>
                <a:lnTo>
                  <a:pt x="986" y="2323"/>
                </a:lnTo>
                <a:lnTo>
                  <a:pt x="989" y="2313"/>
                </a:lnTo>
                <a:lnTo>
                  <a:pt x="997" y="2297"/>
                </a:lnTo>
                <a:lnTo>
                  <a:pt x="1002" y="2279"/>
                </a:lnTo>
                <a:lnTo>
                  <a:pt x="1002" y="2260"/>
                </a:lnTo>
                <a:lnTo>
                  <a:pt x="1001" y="2240"/>
                </a:lnTo>
                <a:lnTo>
                  <a:pt x="996" y="2221"/>
                </a:lnTo>
                <a:lnTo>
                  <a:pt x="989" y="2202"/>
                </a:lnTo>
                <a:lnTo>
                  <a:pt x="980" y="2185"/>
                </a:lnTo>
                <a:lnTo>
                  <a:pt x="968" y="2169"/>
                </a:lnTo>
                <a:lnTo>
                  <a:pt x="956" y="2155"/>
                </a:lnTo>
                <a:lnTo>
                  <a:pt x="941" y="2144"/>
                </a:lnTo>
                <a:lnTo>
                  <a:pt x="926" y="2137"/>
                </a:lnTo>
                <a:close/>
                <a:moveTo>
                  <a:pt x="709" y="2075"/>
                </a:moveTo>
                <a:lnTo>
                  <a:pt x="602" y="2082"/>
                </a:lnTo>
                <a:lnTo>
                  <a:pt x="602" y="2090"/>
                </a:lnTo>
                <a:lnTo>
                  <a:pt x="627" y="2181"/>
                </a:lnTo>
                <a:lnTo>
                  <a:pt x="631" y="2179"/>
                </a:lnTo>
                <a:lnTo>
                  <a:pt x="637" y="2176"/>
                </a:lnTo>
                <a:lnTo>
                  <a:pt x="641" y="2174"/>
                </a:lnTo>
                <a:lnTo>
                  <a:pt x="645" y="2173"/>
                </a:lnTo>
                <a:lnTo>
                  <a:pt x="651" y="2169"/>
                </a:lnTo>
                <a:lnTo>
                  <a:pt x="659" y="2165"/>
                </a:lnTo>
                <a:lnTo>
                  <a:pt x="669" y="2158"/>
                </a:lnTo>
                <a:lnTo>
                  <a:pt x="681" y="2151"/>
                </a:lnTo>
                <a:lnTo>
                  <a:pt x="693" y="2141"/>
                </a:lnTo>
                <a:lnTo>
                  <a:pt x="706" y="2130"/>
                </a:lnTo>
                <a:lnTo>
                  <a:pt x="717" y="2118"/>
                </a:lnTo>
                <a:lnTo>
                  <a:pt x="728" y="2104"/>
                </a:lnTo>
                <a:lnTo>
                  <a:pt x="736" y="2090"/>
                </a:lnTo>
                <a:lnTo>
                  <a:pt x="742" y="2075"/>
                </a:lnTo>
                <a:lnTo>
                  <a:pt x="709" y="2075"/>
                </a:lnTo>
                <a:close/>
                <a:moveTo>
                  <a:pt x="833" y="2000"/>
                </a:moveTo>
                <a:lnTo>
                  <a:pt x="818" y="2001"/>
                </a:lnTo>
                <a:lnTo>
                  <a:pt x="805" y="2005"/>
                </a:lnTo>
                <a:lnTo>
                  <a:pt x="794" y="2015"/>
                </a:lnTo>
                <a:lnTo>
                  <a:pt x="783" y="2029"/>
                </a:lnTo>
                <a:lnTo>
                  <a:pt x="778" y="2042"/>
                </a:lnTo>
                <a:lnTo>
                  <a:pt x="776" y="2057"/>
                </a:lnTo>
                <a:lnTo>
                  <a:pt x="777" y="2072"/>
                </a:lnTo>
                <a:lnTo>
                  <a:pt x="781" y="2088"/>
                </a:lnTo>
                <a:lnTo>
                  <a:pt x="786" y="2103"/>
                </a:lnTo>
                <a:lnTo>
                  <a:pt x="793" y="2118"/>
                </a:lnTo>
                <a:lnTo>
                  <a:pt x="800" y="2130"/>
                </a:lnTo>
                <a:lnTo>
                  <a:pt x="808" y="2138"/>
                </a:lnTo>
                <a:lnTo>
                  <a:pt x="816" y="2143"/>
                </a:lnTo>
                <a:lnTo>
                  <a:pt x="828" y="2145"/>
                </a:lnTo>
                <a:lnTo>
                  <a:pt x="842" y="2144"/>
                </a:lnTo>
                <a:lnTo>
                  <a:pt x="857" y="2141"/>
                </a:lnTo>
                <a:lnTo>
                  <a:pt x="872" y="2136"/>
                </a:lnTo>
                <a:lnTo>
                  <a:pt x="886" y="2128"/>
                </a:lnTo>
                <a:lnTo>
                  <a:pt x="898" y="2118"/>
                </a:lnTo>
                <a:lnTo>
                  <a:pt x="907" y="2105"/>
                </a:lnTo>
                <a:lnTo>
                  <a:pt x="912" y="2092"/>
                </a:lnTo>
                <a:lnTo>
                  <a:pt x="913" y="2077"/>
                </a:lnTo>
                <a:lnTo>
                  <a:pt x="911" y="2062"/>
                </a:lnTo>
                <a:lnTo>
                  <a:pt x="907" y="2048"/>
                </a:lnTo>
                <a:lnTo>
                  <a:pt x="900" y="2033"/>
                </a:lnTo>
                <a:lnTo>
                  <a:pt x="891" y="2021"/>
                </a:lnTo>
                <a:lnTo>
                  <a:pt x="879" y="2012"/>
                </a:lnTo>
                <a:lnTo>
                  <a:pt x="866" y="2006"/>
                </a:lnTo>
                <a:lnTo>
                  <a:pt x="849" y="2002"/>
                </a:lnTo>
                <a:lnTo>
                  <a:pt x="833" y="2000"/>
                </a:lnTo>
                <a:close/>
                <a:moveTo>
                  <a:pt x="977" y="1980"/>
                </a:moveTo>
                <a:lnTo>
                  <a:pt x="970" y="1982"/>
                </a:lnTo>
                <a:lnTo>
                  <a:pt x="965" y="1986"/>
                </a:lnTo>
                <a:lnTo>
                  <a:pt x="963" y="1990"/>
                </a:lnTo>
                <a:lnTo>
                  <a:pt x="961" y="1996"/>
                </a:lnTo>
                <a:lnTo>
                  <a:pt x="961" y="2004"/>
                </a:lnTo>
                <a:lnTo>
                  <a:pt x="962" y="2010"/>
                </a:lnTo>
                <a:lnTo>
                  <a:pt x="966" y="2017"/>
                </a:lnTo>
                <a:lnTo>
                  <a:pt x="973" y="2021"/>
                </a:lnTo>
                <a:lnTo>
                  <a:pt x="983" y="2023"/>
                </a:lnTo>
                <a:lnTo>
                  <a:pt x="991" y="2022"/>
                </a:lnTo>
                <a:lnTo>
                  <a:pt x="999" y="2018"/>
                </a:lnTo>
                <a:lnTo>
                  <a:pt x="1003" y="2013"/>
                </a:lnTo>
                <a:lnTo>
                  <a:pt x="1006" y="2006"/>
                </a:lnTo>
                <a:lnTo>
                  <a:pt x="1006" y="1998"/>
                </a:lnTo>
                <a:lnTo>
                  <a:pt x="1003" y="1992"/>
                </a:lnTo>
                <a:lnTo>
                  <a:pt x="998" y="1987"/>
                </a:lnTo>
                <a:lnTo>
                  <a:pt x="991" y="1982"/>
                </a:lnTo>
                <a:lnTo>
                  <a:pt x="984" y="1980"/>
                </a:lnTo>
                <a:lnTo>
                  <a:pt x="977" y="1980"/>
                </a:lnTo>
                <a:close/>
                <a:moveTo>
                  <a:pt x="628" y="1971"/>
                </a:moveTo>
                <a:lnTo>
                  <a:pt x="603" y="1981"/>
                </a:lnTo>
                <a:lnTo>
                  <a:pt x="576" y="1988"/>
                </a:lnTo>
                <a:lnTo>
                  <a:pt x="546" y="1996"/>
                </a:lnTo>
                <a:lnTo>
                  <a:pt x="516" y="2004"/>
                </a:lnTo>
                <a:lnTo>
                  <a:pt x="486" y="2010"/>
                </a:lnTo>
                <a:lnTo>
                  <a:pt x="455" y="2017"/>
                </a:lnTo>
                <a:lnTo>
                  <a:pt x="424" y="2024"/>
                </a:lnTo>
                <a:lnTo>
                  <a:pt x="395" y="2031"/>
                </a:lnTo>
                <a:lnTo>
                  <a:pt x="367" y="2037"/>
                </a:lnTo>
                <a:lnTo>
                  <a:pt x="341" y="2045"/>
                </a:lnTo>
                <a:lnTo>
                  <a:pt x="318" y="2053"/>
                </a:lnTo>
                <a:lnTo>
                  <a:pt x="299" y="2062"/>
                </a:lnTo>
                <a:lnTo>
                  <a:pt x="283" y="2072"/>
                </a:lnTo>
                <a:lnTo>
                  <a:pt x="271" y="2082"/>
                </a:lnTo>
                <a:lnTo>
                  <a:pt x="265" y="2094"/>
                </a:lnTo>
                <a:lnTo>
                  <a:pt x="262" y="2107"/>
                </a:lnTo>
                <a:lnTo>
                  <a:pt x="261" y="2121"/>
                </a:lnTo>
                <a:lnTo>
                  <a:pt x="262" y="2136"/>
                </a:lnTo>
                <a:lnTo>
                  <a:pt x="264" y="2150"/>
                </a:lnTo>
                <a:lnTo>
                  <a:pt x="269" y="2163"/>
                </a:lnTo>
                <a:lnTo>
                  <a:pt x="274" y="2174"/>
                </a:lnTo>
                <a:lnTo>
                  <a:pt x="280" y="2181"/>
                </a:lnTo>
                <a:lnTo>
                  <a:pt x="289" y="2185"/>
                </a:lnTo>
                <a:lnTo>
                  <a:pt x="298" y="2188"/>
                </a:lnTo>
                <a:lnTo>
                  <a:pt x="310" y="2189"/>
                </a:lnTo>
                <a:lnTo>
                  <a:pt x="322" y="2188"/>
                </a:lnTo>
                <a:lnTo>
                  <a:pt x="334" y="2185"/>
                </a:lnTo>
                <a:lnTo>
                  <a:pt x="346" y="2179"/>
                </a:lnTo>
                <a:lnTo>
                  <a:pt x="355" y="2170"/>
                </a:lnTo>
                <a:lnTo>
                  <a:pt x="363" y="2158"/>
                </a:lnTo>
                <a:lnTo>
                  <a:pt x="346" y="2160"/>
                </a:lnTo>
                <a:lnTo>
                  <a:pt x="332" y="2160"/>
                </a:lnTo>
                <a:lnTo>
                  <a:pt x="320" y="2157"/>
                </a:lnTo>
                <a:lnTo>
                  <a:pt x="312" y="2151"/>
                </a:lnTo>
                <a:lnTo>
                  <a:pt x="305" y="2144"/>
                </a:lnTo>
                <a:lnTo>
                  <a:pt x="302" y="2136"/>
                </a:lnTo>
                <a:lnTo>
                  <a:pt x="300" y="2126"/>
                </a:lnTo>
                <a:lnTo>
                  <a:pt x="302" y="2113"/>
                </a:lnTo>
                <a:lnTo>
                  <a:pt x="309" y="2101"/>
                </a:lnTo>
                <a:lnTo>
                  <a:pt x="320" y="2092"/>
                </a:lnTo>
                <a:lnTo>
                  <a:pt x="335" y="2086"/>
                </a:lnTo>
                <a:lnTo>
                  <a:pt x="355" y="2082"/>
                </a:lnTo>
                <a:lnTo>
                  <a:pt x="366" y="2084"/>
                </a:lnTo>
                <a:lnTo>
                  <a:pt x="377" y="2089"/>
                </a:lnTo>
                <a:lnTo>
                  <a:pt x="386" y="2099"/>
                </a:lnTo>
                <a:lnTo>
                  <a:pt x="393" y="2112"/>
                </a:lnTo>
                <a:lnTo>
                  <a:pt x="400" y="2127"/>
                </a:lnTo>
                <a:lnTo>
                  <a:pt x="405" y="2145"/>
                </a:lnTo>
                <a:lnTo>
                  <a:pt x="410" y="2163"/>
                </a:lnTo>
                <a:lnTo>
                  <a:pt x="411" y="2184"/>
                </a:lnTo>
                <a:lnTo>
                  <a:pt x="412" y="2204"/>
                </a:lnTo>
                <a:lnTo>
                  <a:pt x="413" y="2205"/>
                </a:lnTo>
                <a:lnTo>
                  <a:pt x="415" y="2205"/>
                </a:lnTo>
                <a:lnTo>
                  <a:pt x="419" y="2203"/>
                </a:lnTo>
                <a:lnTo>
                  <a:pt x="424" y="2202"/>
                </a:lnTo>
                <a:lnTo>
                  <a:pt x="431" y="2201"/>
                </a:lnTo>
                <a:lnTo>
                  <a:pt x="440" y="2201"/>
                </a:lnTo>
                <a:lnTo>
                  <a:pt x="450" y="2202"/>
                </a:lnTo>
                <a:lnTo>
                  <a:pt x="463" y="2205"/>
                </a:lnTo>
                <a:lnTo>
                  <a:pt x="477" y="2211"/>
                </a:lnTo>
                <a:lnTo>
                  <a:pt x="495" y="2219"/>
                </a:lnTo>
                <a:lnTo>
                  <a:pt x="487" y="2203"/>
                </a:lnTo>
                <a:lnTo>
                  <a:pt x="472" y="2173"/>
                </a:lnTo>
                <a:lnTo>
                  <a:pt x="467" y="2158"/>
                </a:lnTo>
                <a:lnTo>
                  <a:pt x="466" y="2144"/>
                </a:lnTo>
                <a:lnTo>
                  <a:pt x="466" y="2130"/>
                </a:lnTo>
                <a:lnTo>
                  <a:pt x="472" y="2117"/>
                </a:lnTo>
                <a:lnTo>
                  <a:pt x="474" y="2117"/>
                </a:lnTo>
                <a:lnTo>
                  <a:pt x="480" y="2119"/>
                </a:lnTo>
                <a:lnTo>
                  <a:pt x="490" y="2121"/>
                </a:lnTo>
                <a:lnTo>
                  <a:pt x="502" y="2126"/>
                </a:lnTo>
                <a:lnTo>
                  <a:pt x="516" y="2135"/>
                </a:lnTo>
                <a:lnTo>
                  <a:pt x="532" y="2146"/>
                </a:lnTo>
                <a:lnTo>
                  <a:pt x="546" y="2161"/>
                </a:lnTo>
                <a:lnTo>
                  <a:pt x="561" y="2181"/>
                </a:lnTo>
                <a:lnTo>
                  <a:pt x="559" y="2156"/>
                </a:lnTo>
                <a:lnTo>
                  <a:pt x="560" y="2133"/>
                </a:lnTo>
                <a:lnTo>
                  <a:pt x="564" y="2114"/>
                </a:lnTo>
                <a:lnTo>
                  <a:pt x="568" y="2097"/>
                </a:lnTo>
                <a:lnTo>
                  <a:pt x="575" y="2082"/>
                </a:lnTo>
                <a:lnTo>
                  <a:pt x="582" y="2069"/>
                </a:lnTo>
                <a:lnTo>
                  <a:pt x="589" y="2056"/>
                </a:lnTo>
                <a:lnTo>
                  <a:pt x="597" y="2044"/>
                </a:lnTo>
                <a:lnTo>
                  <a:pt x="606" y="2031"/>
                </a:lnTo>
                <a:lnTo>
                  <a:pt x="613" y="2019"/>
                </a:lnTo>
                <a:lnTo>
                  <a:pt x="619" y="2005"/>
                </a:lnTo>
                <a:lnTo>
                  <a:pt x="624" y="1989"/>
                </a:lnTo>
                <a:lnTo>
                  <a:pt x="628" y="1971"/>
                </a:lnTo>
                <a:close/>
                <a:moveTo>
                  <a:pt x="909" y="1961"/>
                </a:moveTo>
                <a:lnTo>
                  <a:pt x="904" y="1963"/>
                </a:lnTo>
                <a:lnTo>
                  <a:pt x="899" y="1968"/>
                </a:lnTo>
                <a:lnTo>
                  <a:pt x="896" y="1976"/>
                </a:lnTo>
                <a:lnTo>
                  <a:pt x="897" y="1985"/>
                </a:lnTo>
                <a:lnTo>
                  <a:pt x="901" y="1993"/>
                </a:lnTo>
                <a:lnTo>
                  <a:pt x="906" y="1998"/>
                </a:lnTo>
                <a:lnTo>
                  <a:pt x="913" y="2002"/>
                </a:lnTo>
                <a:lnTo>
                  <a:pt x="922" y="2003"/>
                </a:lnTo>
                <a:lnTo>
                  <a:pt x="929" y="2001"/>
                </a:lnTo>
                <a:lnTo>
                  <a:pt x="936" y="1996"/>
                </a:lnTo>
                <a:lnTo>
                  <a:pt x="939" y="1990"/>
                </a:lnTo>
                <a:lnTo>
                  <a:pt x="940" y="1983"/>
                </a:lnTo>
                <a:lnTo>
                  <a:pt x="938" y="1976"/>
                </a:lnTo>
                <a:lnTo>
                  <a:pt x="935" y="1969"/>
                </a:lnTo>
                <a:lnTo>
                  <a:pt x="928" y="1965"/>
                </a:lnTo>
                <a:lnTo>
                  <a:pt x="923" y="1962"/>
                </a:lnTo>
                <a:lnTo>
                  <a:pt x="915" y="1961"/>
                </a:lnTo>
                <a:lnTo>
                  <a:pt x="909" y="1961"/>
                </a:lnTo>
                <a:close/>
                <a:moveTo>
                  <a:pt x="840" y="1936"/>
                </a:moveTo>
                <a:lnTo>
                  <a:pt x="833" y="1938"/>
                </a:lnTo>
                <a:lnTo>
                  <a:pt x="828" y="1942"/>
                </a:lnTo>
                <a:lnTo>
                  <a:pt x="827" y="1949"/>
                </a:lnTo>
                <a:lnTo>
                  <a:pt x="827" y="1956"/>
                </a:lnTo>
                <a:lnTo>
                  <a:pt x="828" y="1963"/>
                </a:lnTo>
                <a:lnTo>
                  <a:pt x="832" y="1967"/>
                </a:lnTo>
                <a:lnTo>
                  <a:pt x="839" y="1970"/>
                </a:lnTo>
                <a:lnTo>
                  <a:pt x="848" y="1971"/>
                </a:lnTo>
                <a:lnTo>
                  <a:pt x="855" y="1970"/>
                </a:lnTo>
                <a:lnTo>
                  <a:pt x="860" y="1969"/>
                </a:lnTo>
                <a:lnTo>
                  <a:pt x="863" y="1967"/>
                </a:lnTo>
                <a:lnTo>
                  <a:pt x="867" y="1965"/>
                </a:lnTo>
                <a:lnTo>
                  <a:pt x="870" y="1960"/>
                </a:lnTo>
                <a:lnTo>
                  <a:pt x="871" y="1953"/>
                </a:lnTo>
                <a:lnTo>
                  <a:pt x="869" y="1945"/>
                </a:lnTo>
                <a:lnTo>
                  <a:pt x="865" y="1941"/>
                </a:lnTo>
                <a:lnTo>
                  <a:pt x="861" y="1938"/>
                </a:lnTo>
                <a:lnTo>
                  <a:pt x="854" y="1937"/>
                </a:lnTo>
                <a:lnTo>
                  <a:pt x="848" y="1936"/>
                </a:lnTo>
                <a:lnTo>
                  <a:pt x="840" y="1936"/>
                </a:lnTo>
                <a:close/>
                <a:moveTo>
                  <a:pt x="727" y="1851"/>
                </a:moveTo>
                <a:lnTo>
                  <a:pt x="716" y="1853"/>
                </a:lnTo>
                <a:lnTo>
                  <a:pt x="707" y="1856"/>
                </a:lnTo>
                <a:lnTo>
                  <a:pt x="701" y="1861"/>
                </a:lnTo>
                <a:lnTo>
                  <a:pt x="694" y="1873"/>
                </a:lnTo>
                <a:lnTo>
                  <a:pt x="687" y="1888"/>
                </a:lnTo>
                <a:lnTo>
                  <a:pt x="681" y="1904"/>
                </a:lnTo>
                <a:lnTo>
                  <a:pt x="670" y="1941"/>
                </a:lnTo>
                <a:lnTo>
                  <a:pt x="665" y="1960"/>
                </a:lnTo>
                <a:lnTo>
                  <a:pt x="662" y="1979"/>
                </a:lnTo>
                <a:lnTo>
                  <a:pt x="659" y="1997"/>
                </a:lnTo>
                <a:lnTo>
                  <a:pt x="657" y="2012"/>
                </a:lnTo>
                <a:lnTo>
                  <a:pt x="655" y="2026"/>
                </a:lnTo>
                <a:lnTo>
                  <a:pt x="656" y="2036"/>
                </a:lnTo>
                <a:lnTo>
                  <a:pt x="657" y="2042"/>
                </a:lnTo>
                <a:lnTo>
                  <a:pt x="660" y="2044"/>
                </a:lnTo>
                <a:lnTo>
                  <a:pt x="674" y="2041"/>
                </a:lnTo>
                <a:lnTo>
                  <a:pt x="690" y="2034"/>
                </a:lnTo>
                <a:lnTo>
                  <a:pt x="706" y="2025"/>
                </a:lnTo>
                <a:lnTo>
                  <a:pt x="721" y="2013"/>
                </a:lnTo>
                <a:lnTo>
                  <a:pt x="736" y="1998"/>
                </a:lnTo>
                <a:lnTo>
                  <a:pt x="750" y="1983"/>
                </a:lnTo>
                <a:lnTo>
                  <a:pt x="762" y="1966"/>
                </a:lnTo>
                <a:lnTo>
                  <a:pt x="773" y="1950"/>
                </a:lnTo>
                <a:lnTo>
                  <a:pt x="781" y="1933"/>
                </a:lnTo>
                <a:lnTo>
                  <a:pt x="787" y="1917"/>
                </a:lnTo>
                <a:lnTo>
                  <a:pt x="789" y="1902"/>
                </a:lnTo>
                <a:lnTo>
                  <a:pt x="788" y="1889"/>
                </a:lnTo>
                <a:lnTo>
                  <a:pt x="783" y="1877"/>
                </a:lnTo>
                <a:lnTo>
                  <a:pt x="775" y="1867"/>
                </a:lnTo>
                <a:lnTo>
                  <a:pt x="764" y="1860"/>
                </a:lnTo>
                <a:lnTo>
                  <a:pt x="751" y="1855"/>
                </a:lnTo>
                <a:lnTo>
                  <a:pt x="740" y="1852"/>
                </a:lnTo>
                <a:lnTo>
                  <a:pt x="727" y="1851"/>
                </a:lnTo>
                <a:close/>
                <a:moveTo>
                  <a:pt x="893" y="1824"/>
                </a:moveTo>
                <a:lnTo>
                  <a:pt x="886" y="1825"/>
                </a:lnTo>
                <a:lnTo>
                  <a:pt x="880" y="1828"/>
                </a:lnTo>
                <a:lnTo>
                  <a:pt x="874" y="1831"/>
                </a:lnTo>
                <a:lnTo>
                  <a:pt x="870" y="1838"/>
                </a:lnTo>
                <a:lnTo>
                  <a:pt x="865" y="1847"/>
                </a:lnTo>
                <a:lnTo>
                  <a:pt x="861" y="1858"/>
                </a:lnTo>
                <a:lnTo>
                  <a:pt x="860" y="1868"/>
                </a:lnTo>
                <a:lnTo>
                  <a:pt x="862" y="1877"/>
                </a:lnTo>
                <a:lnTo>
                  <a:pt x="870" y="1887"/>
                </a:lnTo>
                <a:lnTo>
                  <a:pt x="881" y="1898"/>
                </a:lnTo>
                <a:lnTo>
                  <a:pt x="895" y="1909"/>
                </a:lnTo>
                <a:lnTo>
                  <a:pt x="914" y="1919"/>
                </a:lnTo>
                <a:lnTo>
                  <a:pt x="934" y="1929"/>
                </a:lnTo>
                <a:lnTo>
                  <a:pt x="956" y="1938"/>
                </a:lnTo>
                <a:lnTo>
                  <a:pt x="980" y="1944"/>
                </a:lnTo>
                <a:lnTo>
                  <a:pt x="994" y="1947"/>
                </a:lnTo>
                <a:lnTo>
                  <a:pt x="1006" y="1948"/>
                </a:lnTo>
                <a:lnTo>
                  <a:pt x="1014" y="1946"/>
                </a:lnTo>
                <a:lnTo>
                  <a:pt x="1020" y="1943"/>
                </a:lnTo>
                <a:lnTo>
                  <a:pt x="1024" y="1938"/>
                </a:lnTo>
                <a:lnTo>
                  <a:pt x="1025" y="1934"/>
                </a:lnTo>
                <a:lnTo>
                  <a:pt x="1025" y="1929"/>
                </a:lnTo>
                <a:lnTo>
                  <a:pt x="1024" y="1925"/>
                </a:lnTo>
                <a:lnTo>
                  <a:pt x="1024" y="1922"/>
                </a:lnTo>
                <a:lnTo>
                  <a:pt x="1023" y="1920"/>
                </a:lnTo>
                <a:lnTo>
                  <a:pt x="1015" y="1913"/>
                </a:lnTo>
                <a:lnTo>
                  <a:pt x="1003" y="1908"/>
                </a:lnTo>
                <a:lnTo>
                  <a:pt x="989" y="1904"/>
                </a:lnTo>
                <a:lnTo>
                  <a:pt x="972" y="1900"/>
                </a:lnTo>
                <a:lnTo>
                  <a:pt x="955" y="1896"/>
                </a:lnTo>
                <a:lnTo>
                  <a:pt x="939" y="1892"/>
                </a:lnTo>
                <a:lnTo>
                  <a:pt x="926" y="1889"/>
                </a:lnTo>
                <a:lnTo>
                  <a:pt x="915" y="1884"/>
                </a:lnTo>
                <a:lnTo>
                  <a:pt x="909" y="1878"/>
                </a:lnTo>
                <a:lnTo>
                  <a:pt x="905" y="1871"/>
                </a:lnTo>
                <a:lnTo>
                  <a:pt x="904" y="1861"/>
                </a:lnTo>
                <a:lnTo>
                  <a:pt x="905" y="1853"/>
                </a:lnTo>
                <a:lnTo>
                  <a:pt x="907" y="1845"/>
                </a:lnTo>
                <a:lnTo>
                  <a:pt x="908" y="1837"/>
                </a:lnTo>
                <a:lnTo>
                  <a:pt x="907" y="1831"/>
                </a:lnTo>
                <a:lnTo>
                  <a:pt x="904" y="1827"/>
                </a:lnTo>
                <a:lnTo>
                  <a:pt x="899" y="1824"/>
                </a:lnTo>
                <a:lnTo>
                  <a:pt x="893" y="1824"/>
                </a:lnTo>
                <a:close/>
                <a:moveTo>
                  <a:pt x="740" y="1762"/>
                </a:moveTo>
                <a:lnTo>
                  <a:pt x="727" y="1764"/>
                </a:lnTo>
                <a:lnTo>
                  <a:pt x="714" y="1767"/>
                </a:lnTo>
                <a:lnTo>
                  <a:pt x="701" y="1770"/>
                </a:lnTo>
                <a:lnTo>
                  <a:pt x="677" y="1781"/>
                </a:lnTo>
                <a:lnTo>
                  <a:pt x="664" y="1790"/>
                </a:lnTo>
                <a:lnTo>
                  <a:pt x="652" y="1797"/>
                </a:lnTo>
                <a:lnTo>
                  <a:pt x="639" y="1806"/>
                </a:lnTo>
                <a:lnTo>
                  <a:pt x="629" y="1814"/>
                </a:lnTo>
                <a:lnTo>
                  <a:pt x="620" y="1821"/>
                </a:lnTo>
                <a:lnTo>
                  <a:pt x="615" y="1827"/>
                </a:lnTo>
                <a:lnTo>
                  <a:pt x="609" y="1835"/>
                </a:lnTo>
                <a:lnTo>
                  <a:pt x="606" y="1844"/>
                </a:lnTo>
                <a:lnTo>
                  <a:pt x="604" y="1852"/>
                </a:lnTo>
                <a:lnTo>
                  <a:pt x="602" y="1861"/>
                </a:lnTo>
                <a:lnTo>
                  <a:pt x="619" y="1854"/>
                </a:lnTo>
                <a:lnTo>
                  <a:pt x="630" y="1849"/>
                </a:lnTo>
                <a:lnTo>
                  <a:pt x="644" y="1844"/>
                </a:lnTo>
                <a:lnTo>
                  <a:pt x="661" y="1838"/>
                </a:lnTo>
                <a:lnTo>
                  <a:pt x="679" y="1833"/>
                </a:lnTo>
                <a:lnTo>
                  <a:pt x="698" y="1828"/>
                </a:lnTo>
                <a:lnTo>
                  <a:pt x="719" y="1824"/>
                </a:lnTo>
                <a:lnTo>
                  <a:pt x="740" y="1822"/>
                </a:lnTo>
                <a:lnTo>
                  <a:pt x="762" y="1822"/>
                </a:lnTo>
                <a:lnTo>
                  <a:pt x="783" y="1823"/>
                </a:lnTo>
                <a:lnTo>
                  <a:pt x="781" y="1812"/>
                </a:lnTo>
                <a:lnTo>
                  <a:pt x="778" y="1800"/>
                </a:lnTo>
                <a:lnTo>
                  <a:pt x="775" y="1789"/>
                </a:lnTo>
                <a:lnTo>
                  <a:pt x="773" y="1779"/>
                </a:lnTo>
                <a:lnTo>
                  <a:pt x="767" y="1770"/>
                </a:lnTo>
                <a:lnTo>
                  <a:pt x="761" y="1766"/>
                </a:lnTo>
                <a:lnTo>
                  <a:pt x="751" y="1763"/>
                </a:lnTo>
                <a:lnTo>
                  <a:pt x="740" y="1762"/>
                </a:lnTo>
                <a:close/>
                <a:moveTo>
                  <a:pt x="362" y="1738"/>
                </a:moveTo>
                <a:lnTo>
                  <a:pt x="341" y="1739"/>
                </a:lnTo>
                <a:lnTo>
                  <a:pt x="323" y="1740"/>
                </a:lnTo>
                <a:lnTo>
                  <a:pt x="307" y="1743"/>
                </a:lnTo>
                <a:lnTo>
                  <a:pt x="293" y="1747"/>
                </a:lnTo>
                <a:lnTo>
                  <a:pt x="284" y="1751"/>
                </a:lnTo>
                <a:lnTo>
                  <a:pt x="274" y="1760"/>
                </a:lnTo>
                <a:lnTo>
                  <a:pt x="266" y="1771"/>
                </a:lnTo>
                <a:lnTo>
                  <a:pt x="261" y="1783"/>
                </a:lnTo>
                <a:lnTo>
                  <a:pt x="258" y="1795"/>
                </a:lnTo>
                <a:lnTo>
                  <a:pt x="257" y="1806"/>
                </a:lnTo>
                <a:lnTo>
                  <a:pt x="256" y="1815"/>
                </a:lnTo>
                <a:lnTo>
                  <a:pt x="256" y="1823"/>
                </a:lnTo>
                <a:lnTo>
                  <a:pt x="258" y="1818"/>
                </a:lnTo>
                <a:lnTo>
                  <a:pt x="261" y="1812"/>
                </a:lnTo>
                <a:lnTo>
                  <a:pt x="266" y="1806"/>
                </a:lnTo>
                <a:lnTo>
                  <a:pt x="271" y="1800"/>
                </a:lnTo>
                <a:lnTo>
                  <a:pt x="278" y="1794"/>
                </a:lnTo>
                <a:lnTo>
                  <a:pt x="287" y="1789"/>
                </a:lnTo>
                <a:lnTo>
                  <a:pt x="296" y="1786"/>
                </a:lnTo>
                <a:lnTo>
                  <a:pt x="308" y="1785"/>
                </a:lnTo>
                <a:lnTo>
                  <a:pt x="321" y="1789"/>
                </a:lnTo>
                <a:lnTo>
                  <a:pt x="332" y="1795"/>
                </a:lnTo>
                <a:lnTo>
                  <a:pt x="339" y="1801"/>
                </a:lnTo>
                <a:lnTo>
                  <a:pt x="343" y="1807"/>
                </a:lnTo>
                <a:lnTo>
                  <a:pt x="343" y="1813"/>
                </a:lnTo>
                <a:lnTo>
                  <a:pt x="341" y="1819"/>
                </a:lnTo>
                <a:lnTo>
                  <a:pt x="338" y="1823"/>
                </a:lnTo>
                <a:lnTo>
                  <a:pt x="289" y="1892"/>
                </a:lnTo>
                <a:lnTo>
                  <a:pt x="338" y="1915"/>
                </a:lnTo>
                <a:lnTo>
                  <a:pt x="352" y="1900"/>
                </a:lnTo>
                <a:lnTo>
                  <a:pt x="364" y="1885"/>
                </a:lnTo>
                <a:lnTo>
                  <a:pt x="375" y="1872"/>
                </a:lnTo>
                <a:lnTo>
                  <a:pt x="387" y="1861"/>
                </a:lnTo>
                <a:lnTo>
                  <a:pt x="401" y="1850"/>
                </a:lnTo>
                <a:lnTo>
                  <a:pt x="421" y="1839"/>
                </a:lnTo>
                <a:lnTo>
                  <a:pt x="431" y="1838"/>
                </a:lnTo>
                <a:lnTo>
                  <a:pt x="440" y="1837"/>
                </a:lnTo>
                <a:lnTo>
                  <a:pt x="449" y="1839"/>
                </a:lnTo>
                <a:lnTo>
                  <a:pt x="459" y="1845"/>
                </a:lnTo>
                <a:lnTo>
                  <a:pt x="470" y="1854"/>
                </a:lnTo>
                <a:lnTo>
                  <a:pt x="477" y="1861"/>
                </a:lnTo>
                <a:lnTo>
                  <a:pt x="481" y="1870"/>
                </a:lnTo>
                <a:lnTo>
                  <a:pt x="485" y="1879"/>
                </a:lnTo>
                <a:lnTo>
                  <a:pt x="487" y="1889"/>
                </a:lnTo>
                <a:lnTo>
                  <a:pt x="486" y="1898"/>
                </a:lnTo>
                <a:lnTo>
                  <a:pt x="484" y="1907"/>
                </a:lnTo>
                <a:lnTo>
                  <a:pt x="478" y="1916"/>
                </a:lnTo>
                <a:lnTo>
                  <a:pt x="470" y="1922"/>
                </a:lnTo>
                <a:lnTo>
                  <a:pt x="458" y="1927"/>
                </a:lnTo>
                <a:lnTo>
                  <a:pt x="447" y="1927"/>
                </a:lnTo>
                <a:lnTo>
                  <a:pt x="437" y="1925"/>
                </a:lnTo>
                <a:lnTo>
                  <a:pt x="428" y="1920"/>
                </a:lnTo>
                <a:lnTo>
                  <a:pt x="422" y="1911"/>
                </a:lnTo>
                <a:lnTo>
                  <a:pt x="416" y="1902"/>
                </a:lnTo>
                <a:lnTo>
                  <a:pt x="412" y="1892"/>
                </a:lnTo>
                <a:lnTo>
                  <a:pt x="410" y="1894"/>
                </a:lnTo>
                <a:lnTo>
                  <a:pt x="406" y="1899"/>
                </a:lnTo>
                <a:lnTo>
                  <a:pt x="401" y="1905"/>
                </a:lnTo>
                <a:lnTo>
                  <a:pt x="398" y="1912"/>
                </a:lnTo>
                <a:lnTo>
                  <a:pt x="396" y="1921"/>
                </a:lnTo>
                <a:lnTo>
                  <a:pt x="395" y="1930"/>
                </a:lnTo>
                <a:lnTo>
                  <a:pt x="398" y="1939"/>
                </a:lnTo>
                <a:lnTo>
                  <a:pt x="404" y="1949"/>
                </a:lnTo>
                <a:lnTo>
                  <a:pt x="415" y="1957"/>
                </a:lnTo>
                <a:lnTo>
                  <a:pt x="425" y="1961"/>
                </a:lnTo>
                <a:lnTo>
                  <a:pt x="439" y="1965"/>
                </a:lnTo>
                <a:lnTo>
                  <a:pt x="455" y="1967"/>
                </a:lnTo>
                <a:lnTo>
                  <a:pt x="471" y="1968"/>
                </a:lnTo>
                <a:lnTo>
                  <a:pt x="489" y="1968"/>
                </a:lnTo>
                <a:lnTo>
                  <a:pt x="508" y="1967"/>
                </a:lnTo>
                <a:lnTo>
                  <a:pt x="526" y="1964"/>
                </a:lnTo>
                <a:lnTo>
                  <a:pt x="544" y="1960"/>
                </a:lnTo>
                <a:lnTo>
                  <a:pt x="561" y="1954"/>
                </a:lnTo>
                <a:lnTo>
                  <a:pt x="575" y="1947"/>
                </a:lnTo>
                <a:lnTo>
                  <a:pt x="587" y="1938"/>
                </a:lnTo>
                <a:lnTo>
                  <a:pt x="596" y="1927"/>
                </a:lnTo>
                <a:lnTo>
                  <a:pt x="601" y="1914"/>
                </a:lnTo>
                <a:lnTo>
                  <a:pt x="602" y="1900"/>
                </a:lnTo>
                <a:lnTo>
                  <a:pt x="599" y="1895"/>
                </a:lnTo>
                <a:lnTo>
                  <a:pt x="592" y="1891"/>
                </a:lnTo>
                <a:lnTo>
                  <a:pt x="581" y="1886"/>
                </a:lnTo>
                <a:lnTo>
                  <a:pt x="568" y="1882"/>
                </a:lnTo>
                <a:lnTo>
                  <a:pt x="554" y="1877"/>
                </a:lnTo>
                <a:lnTo>
                  <a:pt x="538" y="1872"/>
                </a:lnTo>
                <a:lnTo>
                  <a:pt x="524" y="1867"/>
                </a:lnTo>
                <a:lnTo>
                  <a:pt x="511" y="1861"/>
                </a:lnTo>
                <a:lnTo>
                  <a:pt x="526" y="1851"/>
                </a:lnTo>
                <a:lnTo>
                  <a:pt x="536" y="1847"/>
                </a:lnTo>
                <a:lnTo>
                  <a:pt x="543" y="1842"/>
                </a:lnTo>
                <a:lnTo>
                  <a:pt x="550" y="1837"/>
                </a:lnTo>
                <a:lnTo>
                  <a:pt x="554" y="1831"/>
                </a:lnTo>
                <a:lnTo>
                  <a:pt x="553" y="1823"/>
                </a:lnTo>
                <a:lnTo>
                  <a:pt x="543" y="1806"/>
                </a:lnTo>
                <a:lnTo>
                  <a:pt x="530" y="1790"/>
                </a:lnTo>
                <a:lnTo>
                  <a:pt x="513" y="1776"/>
                </a:lnTo>
                <a:lnTo>
                  <a:pt x="495" y="1765"/>
                </a:lnTo>
                <a:lnTo>
                  <a:pt x="474" y="1757"/>
                </a:lnTo>
                <a:lnTo>
                  <a:pt x="452" y="1749"/>
                </a:lnTo>
                <a:lnTo>
                  <a:pt x="429" y="1744"/>
                </a:lnTo>
                <a:lnTo>
                  <a:pt x="406" y="1740"/>
                </a:lnTo>
                <a:lnTo>
                  <a:pt x="383" y="1739"/>
                </a:lnTo>
                <a:lnTo>
                  <a:pt x="362" y="1738"/>
                </a:lnTo>
                <a:close/>
                <a:moveTo>
                  <a:pt x="589" y="1671"/>
                </a:moveTo>
                <a:lnTo>
                  <a:pt x="583" y="1674"/>
                </a:lnTo>
                <a:lnTo>
                  <a:pt x="575" y="1680"/>
                </a:lnTo>
                <a:lnTo>
                  <a:pt x="565" y="1686"/>
                </a:lnTo>
                <a:lnTo>
                  <a:pt x="554" y="1694"/>
                </a:lnTo>
                <a:lnTo>
                  <a:pt x="543" y="1702"/>
                </a:lnTo>
                <a:lnTo>
                  <a:pt x="532" y="1710"/>
                </a:lnTo>
                <a:lnTo>
                  <a:pt x="521" y="1718"/>
                </a:lnTo>
                <a:lnTo>
                  <a:pt x="511" y="1724"/>
                </a:lnTo>
                <a:lnTo>
                  <a:pt x="513" y="1727"/>
                </a:lnTo>
                <a:lnTo>
                  <a:pt x="518" y="1733"/>
                </a:lnTo>
                <a:lnTo>
                  <a:pt x="523" y="1740"/>
                </a:lnTo>
                <a:lnTo>
                  <a:pt x="532" y="1747"/>
                </a:lnTo>
                <a:lnTo>
                  <a:pt x="542" y="1755"/>
                </a:lnTo>
                <a:lnTo>
                  <a:pt x="553" y="1762"/>
                </a:lnTo>
                <a:lnTo>
                  <a:pt x="565" y="1768"/>
                </a:lnTo>
                <a:lnTo>
                  <a:pt x="579" y="1772"/>
                </a:lnTo>
                <a:lnTo>
                  <a:pt x="595" y="1773"/>
                </a:lnTo>
                <a:lnTo>
                  <a:pt x="610" y="1770"/>
                </a:lnTo>
                <a:lnTo>
                  <a:pt x="627" y="1762"/>
                </a:lnTo>
                <a:lnTo>
                  <a:pt x="626" y="1760"/>
                </a:lnTo>
                <a:lnTo>
                  <a:pt x="621" y="1743"/>
                </a:lnTo>
                <a:lnTo>
                  <a:pt x="618" y="1731"/>
                </a:lnTo>
                <a:lnTo>
                  <a:pt x="614" y="1718"/>
                </a:lnTo>
                <a:lnTo>
                  <a:pt x="609" y="1705"/>
                </a:lnTo>
                <a:lnTo>
                  <a:pt x="606" y="1692"/>
                </a:lnTo>
                <a:lnTo>
                  <a:pt x="601" y="1682"/>
                </a:lnTo>
                <a:lnTo>
                  <a:pt x="597" y="1674"/>
                </a:lnTo>
                <a:lnTo>
                  <a:pt x="594" y="1671"/>
                </a:lnTo>
                <a:lnTo>
                  <a:pt x="589" y="1671"/>
                </a:lnTo>
                <a:close/>
                <a:moveTo>
                  <a:pt x="915" y="1643"/>
                </a:moveTo>
                <a:lnTo>
                  <a:pt x="907" y="1646"/>
                </a:lnTo>
                <a:lnTo>
                  <a:pt x="902" y="1651"/>
                </a:lnTo>
                <a:lnTo>
                  <a:pt x="898" y="1658"/>
                </a:lnTo>
                <a:lnTo>
                  <a:pt x="897" y="1665"/>
                </a:lnTo>
                <a:lnTo>
                  <a:pt x="898" y="1672"/>
                </a:lnTo>
                <a:lnTo>
                  <a:pt x="901" y="1676"/>
                </a:lnTo>
                <a:lnTo>
                  <a:pt x="906" y="1678"/>
                </a:lnTo>
                <a:lnTo>
                  <a:pt x="916" y="1680"/>
                </a:lnTo>
                <a:lnTo>
                  <a:pt x="929" y="1680"/>
                </a:lnTo>
                <a:lnTo>
                  <a:pt x="944" y="1682"/>
                </a:lnTo>
                <a:lnTo>
                  <a:pt x="960" y="1684"/>
                </a:lnTo>
                <a:lnTo>
                  <a:pt x="976" y="1685"/>
                </a:lnTo>
                <a:lnTo>
                  <a:pt x="990" y="1686"/>
                </a:lnTo>
                <a:lnTo>
                  <a:pt x="985" y="1679"/>
                </a:lnTo>
                <a:lnTo>
                  <a:pt x="981" y="1670"/>
                </a:lnTo>
                <a:lnTo>
                  <a:pt x="976" y="1663"/>
                </a:lnTo>
                <a:lnTo>
                  <a:pt x="970" y="1659"/>
                </a:lnTo>
                <a:lnTo>
                  <a:pt x="964" y="1657"/>
                </a:lnTo>
                <a:lnTo>
                  <a:pt x="956" y="1653"/>
                </a:lnTo>
                <a:lnTo>
                  <a:pt x="946" y="1649"/>
                </a:lnTo>
                <a:lnTo>
                  <a:pt x="935" y="1647"/>
                </a:lnTo>
                <a:lnTo>
                  <a:pt x="925" y="1644"/>
                </a:lnTo>
                <a:lnTo>
                  <a:pt x="915" y="1643"/>
                </a:lnTo>
                <a:close/>
                <a:moveTo>
                  <a:pt x="517" y="1641"/>
                </a:moveTo>
                <a:lnTo>
                  <a:pt x="508" y="1641"/>
                </a:lnTo>
                <a:lnTo>
                  <a:pt x="496" y="1641"/>
                </a:lnTo>
                <a:lnTo>
                  <a:pt x="479" y="1642"/>
                </a:lnTo>
                <a:lnTo>
                  <a:pt x="461" y="1643"/>
                </a:lnTo>
                <a:lnTo>
                  <a:pt x="441" y="1645"/>
                </a:lnTo>
                <a:lnTo>
                  <a:pt x="402" y="1647"/>
                </a:lnTo>
                <a:lnTo>
                  <a:pt x="385" y="1647"/>
                </a:lnTo>
                <a:lnTo>
                  <a:pt x="371" y="1648"/>
                </a:lnTo>
                <a:lnTo>
                  <a:pt x="383" y="1659"/>
                </a:lnTo>
                <a:lnTo>
                  <a:pt x="392" y="1667"/>
                </a:lnTo>
                <a:lnTo>
                  <a:pt x="403" y="1674"/>
                </a:lnTo>
                <a:lnTo>
                  <a:pt x="415" y="1684"/>
                </a:lnTo>
                <a:lnTo>
                  <a:pt x="427" y="1691"/>
                </a:lnTo>
                <a:lnTo>
                  <a:pt x="438" y="1699"/>
                </a:lnTo>
                <a:lnTo>
                  <a:pt x="449" y="1706"/>
                </a:lnTo>
                <a:lnTo>
                  <a:pt x="457" y="1710"/>
                </a:lnTo>
                <a:lnTo>
                  <a:pt x="466" y="1707"/>
                </a:lnTo>
                <a:lnTo>
                  <a:pt x="477" y="1704"/>
                </a:lnTo>
                <a:lnTo>
                  <a:pt x="488" y="1698"/>
                </a:lnTo>
                <a:lnTo>
                  <a:pt x="499" y="1689"/>
                </a:lnTo>
                <a:lnTo>
                  <a:pt x="506" y="1672"/>
                </a:lnTo>
                <a:lnTo>
                  <a:pt x="510" y="1663"/>
                </a:lnTo>
                <a:lnTo>
                  <a:pt x="514" y="1654"/>
                </a:lnTo>
                <a:lnTo>
                  <a:pt x="517" y="1647"/>
                </a:lnTo>
                <a:lnTo>
                  <a:pt x="519" y="1642"/>
                </a:lnTo>
                <a:lnTo>
                  <a:pt x="520" y="1641"/>
                </a:lnTo>
                <a:lnTo>
                  <a:pt x="517" y="1641"/>
                </a:lnTo>
                <a:close/>
                <a:moveTo>
                  <a:pt x="737" y="1636"/>
                </a:moveTo>
                <a:lnTo>
                  <a:pt x="718" y="1638"/>
                </a:lnTo>
                <a:lnTo>
                  <a:pt x="707" y="1642"/>
                </a:lnTo>
                <a:lnTo>
                  <a:pt x="696" y="1647"/>
                </a:lnTo>
                <a:lnTo>
                  <a:pt x="687" y="1655"/>
                </a:lnTo>
                <a:lnTo>
                  <a:pt x="679" y="1663"/>
                </a:lnTo>
                <a:lnTo>
                  <a:pt x="674" y="1673"/>
                </a:lnTo>
                <a:lnTo>
                  <a:pt x="671" y="1683"/>
                </a:lnTo>
                <a:lnTo>
                  <a:pt x="670" y="1694"/>
                </a:lnTo>
                <a:lnTo>
                  <a:pt x="674" y="1704"/>
                </a:lnTo>
                <a:lnTo>
                  <a:pt x="681" y="1714"/>
                </a:lnTo>
                <a:lnTo>
                  <a:pt x="693" y="1724"/>
                </a:lnTo>
                <a:lnTo>
                  <a:pt x="686" y="1713"/>
                </a:lnTo>
                <a:lnTo>
                  <a:pt x="683" y="1704"/>
                </a:lnTo>
                <a:lnTo>
                  <a:pt x="682" y="1696"/>
                </a:lnTo>
                <a:lnTo>
                  <a:pt x="684" y="1691"/>
                </a:lnTo>
                <a:lnTo>
                  <a:pt x="687" y="1686"/>
                </a:lnTo>
                <a:lnTo>
                  <a:pt x="691" y="1683"/>
                </a:lnTo>
                <a:lnTo>
                  <a:pt x="696" y="1680"/>
                </a:lnTo>
                <a:lnTo>
                  <a:pt x="706" y="1674"/>
                </a:lnTo>
                <a:lnTo>
                  <a:pt x="717" y="1673"/>
                </a:lnTo>
                <a:lnTo>
                  <a:pt x="729" y="1674"/>
                </a:lnTo>
                <a:lnTo>
                  <a:pt x="740" y="1675"/>
                </a:lnTo>
                <a:lnTo>
                  <a:pt x="749" y="1678"/>
                </a:lnTo>
                <a:lnTo>
                  <a:pt x="756" y="1680"/>
                </a:lnTo>
                <a:lnTo>
                  <a:pt x="763" y="1684"/>
                </a:lnTo>
                <a:lnTo>
                  <a:pt x="762" y="1699"/>
                </a:lnTo>
                <a:lnTo>
                  <a:pt x="762" y="1711"/>
                </a:lnTo>
                <a:lnTo>
                  <a:pt x="767" y="1721"/>
                </a:lnTo>
                <a:lnTo>
                  <a:pt x="773" y="1729"/>
                </a:lnTo>
                <a:lnTo>
                  <a:pt x="787" y="1743"/>
                </a:lnTo>
                <a:lnTo>
                  <a:pt x="796" y="1750"/>
                </a:lnTo>
                <a:lnTo>
                  <a:pt x="805" y="1757"/>
                </a:lnTo>
                <a:lnTo>
                  <a:pt x="812" y="1765"/>
                </a:lnTo>
                <a:lnTo>
                  <a:pt x="818" y="1774"/>
                </a:lnTo>
                <a:lnTo>
                  <a:pt x="823" y="1786"/>
                </a:lnTo>
                <a:lnTo>
                  <a:pt x="825" y="1801"/>
                </a:lnTo>
                <a:lnTo>
                  <a:pt x="833" y="1800"/>
                </a:lnTo>
                <a:lnTo>
                  <a:pt x="843" y="1798"/>
                </a:lnTo>
                <a:lnTo>
                  <a:pt x="854" y="1796"/>
                </a:lnTo>
                <a:lnTo>
                  <a:pt x="864" y="1793"/>
                </a:lnTo>
                <a:lnTo>
                  <a:pt x="873" y="1790"/>
                </a:lnTo>
                <a:lnTo>
                  <a:pt x="880" y="1784"/>
                </a:lnTo>
                <a:lnTo>
                  <a:pt x="883" y="1777"/>
                </a:lnTo>
                <a:lnTo>
                  <a:pt x="886" y="1764"/>
                </a:lnTo>
                <a:lnTo>
                  <a:pt x="887" y="1750"/>
                </a:lnTo>
                <a:lnTo>
                  <a:pt x="886" y="1735"/>
                </a:lnTo>
                <a:lnTo>
                  <a:pt x="882" y="1720"/>
                </a:lnTo>
                <a:lnTo>
                  <a:pt x="876" y="1711"/>
                </a:lnTo>
                <a:lnTo>
                  <a:pt x="867" y="1701"/>
                </a:lnTo>
                <a:lnTo>
                  <a:pt x="856" y="1690"/>
                </a:lnTo>
                <a:lnTo>
                  <a:pt x="843" y="1680"/>
                </a:lnTo>
                <a:lnTo>
                  <a:pt x="831" y="1670"/>
                </a:lnTo>
                <a:lnTo>
                  <a:pt x="818" y="1662"/>
                </a:lnTo>
                <a:lnTo>
                  <a:pt x="808" y="1656"/>
                </a:lnTo>
                <a:lnTo>
                  <a:pt x="793" y="1648"/>
                </a:lnTo>
                <a:lnTo>
                  <a:pt x="775" y="1641"/>
                </a:lnTo>
                <a:lnTo>
                  <a:pt x="756" y="1637"/>
                </a:lnTo>
                <a:lnTo>
                  <a:pt x="737" y="1636"/>
                </a:lnTo>
                <a:close/>
                <a:moveTo>
                  <a:pt x="289" y="1557"/>
                </a:moveTo>
                <a:lnTo>
                  <a:pt x="338" y="1625"/>
                </a:lnTo>
                <a:lnTo>
                  <a:pt x="366" y="1622"/>
                </a:lnTo>
                <a:lnTo>
                  <a:pt x="389" y="1617"/>
                </a:lnTo>
                <a:lnTo>
                  <a:pt x="411" y="1610"/>
                </a:lnTo>
                <a:lnTo>
                  <a:pt x="429" y="1600"/>
                </a:lnTo>
                <a:lnTo>
                  <a:pt x="445" y="1587"/>
                </a:lnTo>
                <a:lnTo>
                  <a:pt x="289" y="1557"/>
                </a:lnTo>
                <a:close/>
                <a:moveTo>
                  <a:pt x="247" y="1427"/>
                </a:moveTo>
                <a:lnTo>
                  <a:pt x="272" y="1511"/>
                </a:lnTo>
                <a:lnTo>
                  <a:pt x="363" y="1511"/>
                </a:lnTo>
                <a:lnTo>
                  <a:pt x="363" y="1496"/>
                </a:lnTo>
                <a:lnTo>
                  <a:pt x="247" y="1427"/>
                </a:lnTo>
                <a:close/>
                <a:moveTo>
                  <a:pt x="826" y="1425"/>
                </a:moveTo>
                <a:lnTo>
                  <a:pt x="816" y="1426"/>
                </a:lnTo>
                <a:lnTo>
                  <a:pt x="805" y="1427"/>
                </a:lnTo>
                <a:lnTo>
                  <a:pt x="783" y="1433"/>
                </a:lnTo>
                <a:lnTo>
                  <a:pt x="773" y="1437"/>
                </a:lnTo>
                <a:lnTo>
                  <a:pt x="763" y="1442"/>
                </a:lnTo>
                <a:lnTo>
                  <a:pt x="755" y="1449"/>
                </a:lnTo>
                <a:lnTo>
                  <a:pt x="748" y="1457"/>
                </a:lnTo>
                <a:lnTo>
                  <a:pt x="743" y="1468"/>
                </a:lnTo>
                <a:lnTo>
                  <a:pt x="741" y="1481"/>
                </a:lnTo>
                <a:lnTo>
                  <a:pt x="742" y="1496"/>
                </a:lnTo>
                <a:lnTo>
                  <a:pt x="747" y="1507"/>
                </a:lnTo>
                <a:lnTo>
                  <a:pt x="753" y="1515"/>
                </a:lnTo>
                <a:lnTo>
                  <a:pt x="762" y="1521"/>
                </a:lnTo>
                <a:lnTo>
                  <a:pt x="771" y="1524"/>
                </a:lnTo>
                <a:lnTo>
                  <a:pt x="781" y="1526"/>
                </a:lnTo>
                <a:lnTo>
                  <a:pt x="790" y="1526"/>
                </a:lnTo>
                <a:lnTo>
                  <a:pt x="800" y="1526"/>
                </a:lnTo>
                <a:lnTo>
                  <a:pt x="799" y="1525"/>
                </a:lnTo>
                <a:lnTo>
                  <a:pt x="796" y="1521"/>
                </a:lnTo>
                <a:lnTo>
                  <a:pt x="794" y="1515"/>
                </a:lnTo>
                <a:lnTo>
                  <a:pt x="793" y="1507"/>
                </a:lnTo>
                <a:lnTo>
                  <a:pt x="794" y="1498"/>
                </a:lnTo>
                <a:lnTo>
                  <a:pt x="800" y="1488"/>
                </a:lnTo>
                <a:lnTo>
                  <a:pt x="808" y="1481"/>
                </a:lnTo>
                <a:lnTo>
                  <a:pt x="817" y="1476"/>
                </a:lnTo>
                <a:lnTo>
                  <a:pt x="827" y="1473"/>
                </a:lnTo>
                <a:lnTo>
                  <a:pt x="838" y="1473"/>
                </a:lnTo>
                <a:lnTo>
                  <a:pt x="849" y="1477"/>
                </a:lnTo>
                <a:lnTo>
                  <a:pt x="858" y="1482"/>
                </a:lnTo>
                <a:lnTo>
                  <a:pt x="866" y="1493"/>
                </a:lnTo>
                <a:lnTo>
                  <a:pt x="873" y="1510"/>
                </a:lnTo>
                <a:lnTo>
                  <a:pt x="875" y="1527"/>
                </a:lnTo>
                <a:lnTo>
                  <a:pt x="871" y="1543"/>
                </a:lnTo>
                <a:lnTo>
                  <a:pt x="864" y="1558"/>
                </a:lnTo>
                <a:lnTo>
                  <a:pt x="852" y="1571"/>
                </a:lnTo>
                <a:lnTo>
                  <a:pt x="837" y="1581"/>
                </a:lnTo>
                <a:lnTo>
                  <a:pt x="819" y="1589"/>
                </a:lnTo>
                <a:lnTo>
                  <a:pt x="801" y="1594"/>
                </a:lnTo>
                <a:lnTo>
                  <a:pt x="781" y="1596"/>
                </a:lnTo>
                <a:lnTo>
                  <a:pt x="762" y="1593"/>
                </a:lnTo>
                <a:lnTo>
                  <a:pt x="742" y="1587"/>
                </a:lnTo>
                <a:lnTo>
                  <a:pt x="729" y="1581"/>
                </a:lnTo>
                <a:lnTo>
                  <a:pt x="720" y="1575"/>
                </a:lnTo>
                <a:lnTo>
                  <a:pt x="707" y="1562"/>
                </a:lnTo>
                <a:lnTo>
                  <a:pt x="701" y="1553"/>
                </a:lnTo>
                <a:lnTo>
                  <a:pt x="693" y="1542"/>
                </a:lnTo>
                <a:lnTo>
                  <a:pt x="685" y="1527"/>
                </a:lnTo>
                <a:lnTo>
                  <a:pt x="680" y="1515"/>
                </a:lnTo>
                <a:lnTo>
                  <a:pt x="679" y="1503"/>
                </a:lnTo>
                <a:lnTo>
                  <a:pt x="681" y="1492"/>
                </a:lnTo>
                <a:lnTo>
                  <a:pt x="692" y="1459"/>
                </a:lnTo>
                <a:lnTo>
                  <a:pt x="694" y="1447"/>
                </a:lnTo>
                <a:lnTo>
                  <a:pt x="693" y="1435"/>
                </a:lnTo>
                <a:lnTo>
                  <a:pt x="668" y="1445"/>
                </a:lnTo>
                <a:lnTo>
                  <a:pt x="643" y="1456"/>
                </a:lnTo>
                <a:lnTo>
                  <a:pt x="619" y="1467"/>
                </a:lnTo>
                <a:lnTo>
                  <a:pt x="595" y="1477"/>
                </a:lnTo>
                <a:lnTo>
                  <a:pt x="567" y="1487"/>
                </a:lnTo>
                <a:lnTo>
                  <a:pt x="536" y="1496"/>
                </a:lnTo>
                <a:lnTo>
                  <a:pt x="571" y="1521"/>
                </a:lnTo>
                <a:lnTo>
                  <a:pt x="606" y="1544"/>
                </a:lnTo>
                <a:lnTo>
                  <a:pt x="641" y="1564"/>
                </a:lnTo>
                <a:lnTo>
                  <a:pt x="679" y="1582"/>
                </a:lnTo>
                <a:lnTo>
                  <a:pt x="718" y="1597"/>
                </a:lnTo>
                <a:lnTo>
                  <a:pt x="759" y="1608"/>
                </a:lnTo>
                <a:lnTo>
                  <a:pt x="803" y="1617"/>
                </a:lnTo>
                <a:lnTo>
                  <a:pt x="849" y="1623"/>
                </a:lnTo>
                <a:lnTo>
                  <a:pt x="899" y="1625"/>
                </a:lnTo>
                <a:lnTo>
                  <a:pt x="899" y="1587"/>
                </a:lnTo>
                <a:lnTo>
                  <a:pt x="906" y="1587"/>
                </a:lnTo>
                <a:lnTo>
                  <a:pt x="915" y="1589"/>
                </a:lnTo>
                <a:lnTo>
                  <a:pt x="924" y="1591"/>
                </a:lnTo>
                <a:lnTo>
                  <a:pt x="933" y="1593"/>
                </a:lnTo>
                <a:lnTo>
                  <a:pt x="941" y="1594"/>
                </a:lnTo>
                <a:lnTo>
                  <a:pt x="948" y="1594"/>
                </a:lnTo>
                <a:lnTo>
                  <a:pt x="956" y="1592"/>
                </a:lnTo>
                <a:lnTo>
                  <a:pt x="961" y="1587"/>
                </a:lnTo>
                <a:lnTo>
                  <a:pt x="965" y="1580"/>
                </a:lnTo>
                <a:lnTo>
                  <a:pt x="967" y="1568"/>
                </a:lnTo>
                <a:lnTo>
                  <a:pt x="967" y="1553"/>
                </a:lnTo>
                <a:lnTo>
                  <a:pt x="965" y="1537"/>
                </a:lnTo>
                <a:lnTo>
                  <a:pt x="962" y="1521"/>
                </a:lnTo>
                <a:lnTo>
                  <a:pt x="957" y="1503"/>
                </a:lnTo>
                <a:lnTo>
                  <a:pt x="950" y="1487"/>
                </a:lnTo>
                <a:lnTo>
                  <a:pt x="943" y="1471"/>
                </a:lnTo>
                <a:lnTo>
                  <a:pt x="934" y="1459"/>
                </a:lnTo>
                <a:lnTo>
                  <a:pt x="924" y="1450"/>
                </a:lnTo>
                <a:lnTo>
                  <a:pt x="913" y="1444"/>
                </a:lnTo>
                <a:lnTo>
                  <a:pt x="898" y="1438"/>
                </a:lnTo>
                <a:lnTo>
                  <a:pt x="882" y="1432"/>
                </a:lnTo>
                <a:lnTo>
                  <a:pt x="863" y="1427"/>
                </a:lnTo>
                <a:lnTo>
                  <a:pt x="844" y="1425"/>
                </a:lnTo>
                <a:lnTo>
                  <a:pt x="826" y="1425"/>
                </a:lnTo>
                <a:close/>
                <a:moveTo>
                  <a:pt x="454" y="1374"/>
                </a:moveTo>
                <a:lnTo>
                  <a:pt x="495" y="1466"/>
                </a:lnTo>
                <a:lnTo>
                  <a:pt x="619" y="1389"/>
                </a:lnTo>
                <a:lnTo>
                  <a:pt x="619" y="1382"/>
                </a:lnTo>
                <a:lnTo>
                  <a:pt x="454" y="1374"/>
                </a:lnTo>
                <a:close/>
                <a:moveTo>
                  <a:pt x="734" y="1260"/>
                </a:moveTo>
                <a:lnTo>
                  <a:pt x="747" y="1280"/>
                </a:lnTo>
                <a:lnTo>
                  <a:pt x="763" y="1297"/>
                </a:lnTo>
                <a:lnTo>
                  <a:pt x="781" y="1312"/>
                </a:lnTo>
                <a:lnTo>
                  <a:pt x="801" y="1326"/>
                </a:lnTo>
                <a:lnTo>
                  <a:pt x="822" y="1339"/>
                </a:lnTo>
                <a:lnTo>
                  <a:pt x="866" y="1361"/>
                </a:lnTo>
                <a:lnTo>
                  <a:pt x="889" y="1371"/>
                </a:lnTo>
                <a:lnTo>
                  <a:pt x="911" y="1382"/>
                </a:lnTo>
                <a:lnTo>
                  <a:pt x="932" y="1394"/>
                </a:lnTo>
                <a:lnTo>
                  <a:pt x="953" y="1407"/>
                </a:lnTo>
                <a:lnTo>
                  <a:pt x="971" y="1422"/>
                </a:lnTo>
                <a:lnTo>
                  <a:pt x="989" y="1439"/>
                </a:lnTo>
                <a:lnTo>
                  <a:pt x="1002" y="1459"/>
                </a:lnTo>
                <a:lnTo>
                  <a:pt x="1014" y="1481"/>
                </a:lnTo>
                <a:lnTo>
                  <a:pt x="1023" y="1481"/>
                </a:lnTo>
                <a:lnTo>
                  <a:pt x="1031" y="1260"/>
                </a:lnTo>
                <a:lnTo>
                  <a:pt x="989" y="1268"/>
                </a:lnTo>
                <a:lnTo>
                  <a:pt x="948" y="1271"/>
                </a:lnTo>
                <a:lnTo>
                  <a:pt x="908" y="1272"/>
                </a:lnTo>
                <a:lnTo>
                  <a:pt x="868" y="1270"/>
                </a:lnTo>
                <a:lnTo>
                  <a:pt x="826" y="1267"/>
                </a:lnTo>
                <a:lnTo>
                  <a:pt x="782" y="1263"/>
                </a:lnTo>
                <a:lnTo>
                  <a:pt x="734" y="1260"/>
                </a:lnTo>
                <a:close/>
                <a:moveTo>
                  <a:pt x="429" y="1245"/>
                </a:moveTo>
                <a:lnTo>
                  <a:pt x="437" y="1351"/>
                </a:lnTo>
                <a:lnTo>
                  <a:pt x="553" y="1306"/>
                </a:lnTo>
                <a:lnTo>
                  <a:pt x="429" y="1245"/>
                </a:lnTo>
                <a:close/>
                <a:moveTo>
                  <a:pt x="223" y="1245"/>
                </a:moveTo>
                <a:lnTo>
                  <a:pt x="247" y="1405"/>
                </a:lnTo>
                <a:lnTo>
                  <a:pt x="355" y="1435"/>
                </a:lnTo>
                <a:lnTo>
                  <a:pt x="338" y="1420"/>
                </a:lnTo>
                <a:lnTo>
                  <a:pt x="223" y="1245"/>
                </a:lnTo>
                <a:close/>
                <a:moveTo>
                  <a:pt x="1014" y="1176"/>
                </a:moveTo>
                <a:lnTo>
                  <a:pt x="998" y="1191"/>
                </a:lnTo>
                <a:lnTo>
                  <a:pt x="980" y="1201"/>
                </a:lnTo>
                <a:lnTo>
                  <a:pt x="959" y="1208"/>
                </a:lnTo>
                <a:lnTo>
                  <a:pt x="937" y="1213"/>
                </a:lnTo>
                <a:lnTo>
                  <a:pt x="915" y="1215"/>
                </a:lnTo>
                <a:lnTo>
                  <a:pt x="891" y="1216"/>
                </a:lnTo>
                <a:lnTo>
                  <a:pt x="866" y="1217"/>
                </a:lnTo>
                <a:lnTo>
                  <a:pt x="814" y="1217"/>
                </a:lnTo>
                <a:lnTo>
                  <a:pt x="786" y="1218"/>
                </a:lnTo>
                <a:lnTo>
                  <a:pt x="759" y="1222"/>
                </a:lnTo>
                <a:lnTo>
                  <a:pt x="762" y="1223"/>
                </a:lnTo>
                <a:lnTo>
                  <a:pt x="768" y="1224"/>
                </a:lnTo>
                <a:lnTo>
                  <a:pt x="779" y="1226"/>
                </a:lnTo>
                <a:lnTo>
                  <a:pt x="793" y="1229"/>
                </a:lnTo>
                <a:lnTo>
                  <a:pt x="809" y="1231"/>
                </a:lnTo>
                <a:lnTo>
                  <a:pt x="828" y="1234"/>
                </a:lnTo>
                <a:lnTo>
                  <a:pt x="849" y="1235"/>
                </a:lnTo>
                <a:lnTo>
                  <a:pt x="871" y="1237"/>
                </a:lnTo>
                <a:lnTo>
                  <a:pt x="893" y="1237"/>
                </a:lnTo>
                <a:lnTo>
                  <a:pt x="915" y="1235"/>
                </a:lnTo>
                <a:lnTo>
                  <a:pt x="938" y="1233"/>
                </a:lnTo>
                <a:lnTo>
                  <a:pt x="959" y="1228"/>
                </a:lnTo>
                <a:lnTo>
                  <a:pt x="979" y="1221"/>
                </a:lnTo>
                <a:lnTo>
                  <a:pt x="996" y="1212"/>
                </a:lnTo>
                <a:lnTo>
                  <a:pt x="1011" y="1199"/>
                </a:lnTo>
                <a:lnTo>
                  <a:pt x="1023" y="1184"/>
                </a:lnTo>
                <a:lnTo>
                  <a:pt x="1014" y="1176"/>
                </a:lnTo>
                <a:close/>
                <a:moveTo>
                  <a:pt x="429" y="1077"/>
                </a:moveTo>
                <a:lnTo>
                  <a:pt x="421" y="1207"/>
                </a:lnTo>
                <a:lnTo>
                  <a:pt x="437" y="1207"/>
                </a:lnTo>
                <a:lnTo>
                  <a:pt x="528" y="1229"/>
                </a:lnTo>
                <a:lnTo>
                  <a:pt x="429" y="1077"/>
                </a:lnTo>
                <a:close/>
                <a:moveTo>
                  <a:pt x="775" y="1039"/>
                </a:moveTo>
                <a:lnTo>
                  <a:pt x="784" y="1061"/>
                </a:lnTo>
                <a:lnTo>
                  <a:pt x="794" y="1081"/>
                </a:lnTo>
                <a:lnTo>
                  <a:pt x="803" y="1100"/>
                </a:lnTo>
                <a:lnTo>
                  <a:pt x="812" y="1117"/>
                </a:lnTo>
                <a:lnTo>
                  <a:pt x="822" y="1131"/>
                </a:lnTo>
                <a:lnTo>
                  <a:pt x="833" y="1143"/>
                </a:lnTo>
                <a:lnTo>
                  <a:pt x="846" y="1153"/>
                </a:lnTo>
                <a:lnTo>
                  <a:pt x="860" y="1162"/>
                </a:lnTo>
                <a:lnTo>
                  <a:pt x="875" y="1167"/>
                </a:lnTo>
                <a:lnTo>
                  <a:pt x="893" y="1169"/>
                </a:lnTo>
                <a:lnTo>
                  <a:pt x="913" y="1169"/>
                </a:lnTo>
                <a:lnTo>
                  <a:pt x="936" y="1167"/>
                </a:lnTo>
                <a:lnTo>
                  <a:pt x="961" y="1162"/>
                </a:lnTo>
                <a:lnTo>
                  <a:pt x="990" y="1153"/>
                </a:lnTo>
                <a:lnTo>
                  <a:pt x="969" y="1142"/>
                </a:lnTo>
                <a:lnTo>
                  <a:pt x="946" y="1130"/>
                </a:lnTo>
                <a:lnTo>
                  <a:pt x="922" y="1117"/>
                </a:lnTo>
                <a:lnTo>
                  <a:pt x="874" y="1088"/>
                </a:lnTo>
                <a:lnTo>
                  <a:pt x="851" y="1075"/>
                </a:lnTo>
                <a:lnTo>
                  <a:pt x="829" y="1063"/>
                </a:lnTo>
                <a:lnTo>
                  <a:pt x="809" y="1052"/>
                </a:lnTo>
                <a:lnTo>
                  <a:pt x="791" y="1044"/>
                </a:lnTo>
                <a:lnTo>
                  <a:pt x="775" y="1039"/>
                </a:lnTo>
                <a:close/>
                <a:moveTo>
                  <a:pt x="676" y="1039"/>
                </a:moveTo>
                <a:lnTo>
                  <a:pt x="693" y="1199"/>
                </a:lnTo>
                <a:lnTo>
                  <a:pt x="792" y="1176"/>
                </a:lnTo>
                <a:lnTo>
                  <a:pt x="784" y="1161"/>
                </a:lnTo>
                <a:lnTo>
                  <a:pt x="776" y="1144"/>
                </a:lnTo>
                <a:lnTo>
                  <a:pt x="768" y="1126"/>
                </a:lnTo>
                <a:lnTo>
                  <a:pt x="760" y="1108"/>
                </a:lnTo>
                <a:lnTo>
                  <a:pt x="751" y="1091"/>
                </a:lnTo>
                <a:lnTo>
                  <a:pt x="742" y="1075"/>
                </a:lnTo>
                <a:lnTo>
                  <a:pt x="734" y="1061"/>
                </a:lnTo>
                <a:lnTo>
                  <a:pt x="726" y="1052"/>
                </a:lnTo>
                <a:lnTo>
                  <a:pt x="718" y="1047"/>
                </a:lnTo>
                <a:lnTo>
                  <a:pt x="706" y="1043"/>
                </a:lnTo>
                <a:lnTo>
                  <a:pt x="696" y="1042"/>
                </a:lnTo>
                <a:lnTo>
                  <a:pt x="684" y="1040"/>
                </a:lnTo>
                <a:lnTo>
                  <a:pt x="676" y="1039"/>
                </a:lnTo>
                <a:close/>
                <a:moveTo>
                  <a:pt x="324" y="1024"/>
                </a:moveTo>
                <a:lnTo>
                  <a:pt x="313" y="1025"/>
                </a:lnTo>
                <a:lnTo>
                  <a:pt x="302" y="1026"/>
                </a:lnTo>
                <a:lnTo>
                  <a:pt x="289" y="1029"/>
                </a:lnTo>
                <a:lnTo>
                  <a:pt x="277" y="1032"/>
                </a:lnTo>
                <a:lnTo>
                  <a:pt x="264" y="1037"/>
                </a:lnTo>
                <a:lnTo>
                  <a:pt x="253" y="1044"/>
                </a:lnTo>
                <a:lnTo>
                  <a:pt x="243" y="1054"/>
                </a:lnTo>
                <a:lnTo>
                  <a:pt x="236" y="1064"/>
                </a:lnTo>
                <a:lnTo>
                  <a:pt x="231" y="1077"/>
                </a:lnTo>
                <a:lnTo>
                  <a:pt x="228" y="1101"/>
                </a:lnTo>
                <a:lnTo>
                  <a:pt x="230" y="1126"/>
                </a:lnTo>
                <a:lnTo>
                  <a:pt x="235" y="1154"/>
                </a:lnTo>
                <a:lnTo>
                  <a:pt x="243" y="1182"/>
                </a:lnTo>
                <a:lnTo>
                  <a:pt x="254" y="1210"/>
                </a:lnTo>
                <a:lnTo>
                  <a:pt x="267" y="1238"/>
                </a:lnTo>
                <a:lnTo>
                  <a:pt x="282" y="1266"/>
                </a:lnTo>
                <a:lnTo>
                  <a:pt x="300" y="1292"/>
                </a:lnTo>
                <a:lnTo>
                  <a:pt x="318" y="1317"/>
                </a:lnTo>
                <a:lnTo>
                  <a:pt x="338" y="1339"/>
                </a:lnTo>
                <a:lnTo>
                  <a:pt x="358" y="1358"/>
                </a:lnTo>
                <a:lnTo>
                  <a:pt x="379" y="1374"/>
                </a:lnTo>
                <a:lnTo>
                  <a:pt x="371" y="1100"/>
                </a:lnTo>
                <a:lnTo>
                  <a:pt x="359" y="1099"/>
                </a:lnTo>
                <a:lnTo>
                  <a:pt x="334" y="1098"/>
                </a:lnTo>
                <a:lnTo>
                  <a:pt x="323" y="1095"/>
                </a:lnTo>
                <a:lnTo>
                  <a:pt x="313" y="1092"/>
                </a:lnTo>
                <a:lnTo>
                  <a:pt x="305" y="1085"/>
                </a:lnTo>
                <a:lnTo>
                  <a:pt x="303" y="1078"/>
                </a:lnTo>
                <a:lnTo>
                  <a:pt x="305" y="1070"/>
                </a:lnTo>
                <a:lnTo>
                  <a:pt x="310" y="1061"/>
                </a:lnTo>
                <a:lnTo>
                  <a:pt x="317" y="1052"/>
                </a:lnTo>
                <a:lnTo>
                  <a:pt x="325" y="1043"/>
                </a:lnTo>
                <a:lnTo>
                  <a:pt x="333" y="1033"/>
                </a:lnTo>
                <a:lnTo>
                  <a:pt x="338" y="1024"/>
                </a:lnTo>
                <a:lnTo>
                  <a:pt x="324" y="1024"/>
                </a:lnTo>
                <a:close/>
                <a:moveTo>
                  <a:pt x="891" y="917"/>
                </a:moveTo>
                <a:lnTo>
                  <a:pt x="893" y="938"/>
                </a:lnTo>
                <a:lnTo>
                  <a:pt x="895" y="960"/>
                </a:lnTo>
                <a:lnTo>
                  <a:pt x="895" y="984"/>
                </a:lnTo>
                <a:lnTo>
                  <a:pt x="896" y="1007"/>
                </a:lnTo>
                <a:lnTo>
                  <a:pt x="898" y="1030"/>
                </a:lnTo>
                <a:lnTo>
                  <a:pt x="901" y="1052"/>
                </a:lnTo>
                <a:lnTo>
                  <a:pt x="906" y="1073"/>
                </a:lnTo>
                <a:lnTo>
                  <a:pt x="915" y="1092"/>
                </a:lnTo>
                <a:lnTo>
                  <a:pt x="981" y="1108"/>
                </a:lnTo>
                <a:lnTo>
                  <a:pt x="976" y="1090"/>
                </a:lnTo>
                <a:lnTo>
                  <a:pt x="971" y="1071"/>
                </a:lnTo>
                <a:lnTo>
                  <a:pt x="969" y="1054"/>
                </a:lnTo>
                <a:lnTo>
                  <a:pt x="966" y="1035"/>
                </a:lnTo>
                <a:lnTo>
                  <a:pt x="964" y="1018"/>
                </a:lnTo>
                <a:lnTo>
                  <a:pt x="960" y="1001"/>
                </a:lnTo>
                <a:lnTo>
                  <a:pt x="957" y="985"/>
                </a:lnTo>
                <a:lnTo>
                  <a:pt x="952" y="970"/>
                </a:lnTo>
                <a:lnTo>
                  <a:pt x="946" y="956"/>
                </a:lnTo>
                <a:lnTo>
                  <a:pt x="937" y="944"/>
                </a:lnTo>
                <a:lnTo>
                  <a:pt x="925" y="933"/>
                </a:lnTo>
                <a:lnTo>
                  <a:pt x="909" y="924"/>
                </a:lnTo>
                <a:lnTo>
                  <a:pt x="891" y="917"/>
                </a:lnTo>
                <a:close/>
                <a:moveTo>
                  <a:pt x="495" y="864"/>
                </a:moveTo>
                <a:lnTo>
                  <a:pt x="445" y="1024"/>
                </a:lnTo>
                <a:lnTo>
                  <a:pt x="459" y="1037"/>
                </a:lnTo>
                <a:lnTo>
                  <a:pt x="471" y="1052"/>
                </a:lnTo>
                <a:lnTo>
                  <a:pt x="482" y="1066"/>
                </a:lnTo>
                <a:lnTo>
                  <a:pt x="504" y="1097"/>
                </a:lnTo>
                <a:lnTo>
                  <a:pt x="515" y="1111"/>
                </a:lnTo>
                <a:lnTo>
                  <a:pt x="528" y="1125"/>
                </a:lnTo>
                <a:lnTo>
                  <a:pt x="543" y="1136"/>
                </a:lnTo>
                <a:lnTo>
                  <a:pt x="561" y="1146"/>
                </a:lnTo>
                <a:lnTo>
                  <a:pt x="561" y="1138"/>
                </a:lnTo>
                <a:lnTo>
                  <a:pt x="495" y="864"/>
                </a:lnTo>
                <a:close/>
                <a:moveTo>
                  <a:pt x="971" y="749"/>
                </a:moveTo>
                <a:lnTo>
                  <a:pt x="959" y="751"/>
                </a:lnTo>
                <a:lnTo>
                  <a:pt x="946" y="755"/>
                </a:lnTo>
                <a:lnTo>
                  <a:pt x="934" y="762"/>
                </a:lnTo>
                <a:lnTo>
                  <a:pt x="924" y="773"/>
                </a:lnTo>
                <a:lnTo>
                  <a:pt x="920" y="780"/>
                </a:lnTo>
                <a:lnTo>
                  <a:pt x="917" y="792"/>
                </a:lnTo>
                <a:lnTo>
                  <a:pt x="916" y="806"/>
                </a:lnTo>
                <a:lnTo>
                  <a:pt x="915" y="820"/>
                </a:lnTo>
                <a:lnTo>
                  <a:pt x="915" y="849"/>
                </a:lnTo>
                <a:lnTo>
                  <a:pt x="932" y="856"/>
                </a:lnTo>
                <a:lnTo>
                  <a:pt x="942" y="847"/>
                </a:lnTo>
                <a:lnTo>
                  <a:pt x="951" y="837"/>
                </a:lnTo>
                <a:lnTo>
                  <a:pt x="960" y="828"/>
                </a:lnTo>
                <a:lnTo>
                  <a:pt x="969" y="822"/>
                </a:lnTo>
                <a:lnTo>
                  <a:pt x="977" y="817"/>
                </a:lnTo>
                <a:lnTo>
                  <a:pt x="984" y="817"/>
                </a:lnTo>
                <a:lnTo>
                  <a:pt x="991" y="822"/>
                </a:lnTo>
                <a:lnTo>
                  <a:pt x="995" y="828"/>
                </a:lnTo>
                <a:lnTo>
                  <a:pt x="996" y="838"/>
                </a:lnTo>
                <a:lnTo>
                  <a:pt x="995" y="850"/>
                </a:lnTo>
                <a:lnTo>
                  <a:pt x="992" y="862"/>
                </a:lnTo>
                <a:lnTo>
                  <a:pt x="989" y="877"/>
                </a:lnTo>
                <a:lnTo>
                  <a:pt x="983" y="891"/>
                </a:lnTo>
                <a:lnTo>
                  <a:pt x="979" y="905"/>
                </a:lnTo>
                <a:lnTo>
                  <a:pt x="973" y="917"/>
                </a:lnTo>
                <a:lnTo>
                  <a:pt x="977" y="918"/>
                </a:lnTo>
                <a:lnTo>
                  <a:pt x="982" y="919"/>
                </a:lnTo>
                <a:lnTo>
                  <a:pt x="988" y="919"/>
                </a:lnTo>
                <a:lnTo>
                  <a:pt x="994" y="917"/>
                </a:lnTo>
                <a:lnTo>
                  <a:pt x="1002" y="914"/>
                </a:lnTo>
                <a:lnTo>
                  <a:pt x="1012" y="908"/>
                </a:lnTo>
                <a:lnTo>
                  <a:pt x="1023" y="898"/>
                </a:lnTo>
                <a:lnTo>
                  <a:pt x="1026" y="891"/>
                </a:lnTo>
                <a:lnTo>
                  <a:pt x="1029" y="881"/>
                </a:lnTo>
                <a:lnTo>
                  <a:pt x="1032" y="867"/>
                </a:lnTo>
                <a:lnTo>
                  <a:pt x="1034" y="852"/>
                </a:lnTo>
                <a:lnTo>
                  <a:pt x="1035" y="836"/>
                </a:lnTo>
                <a:lnTo>
                  <a:pt x="1036" y="820"/>
                </a:lnTo>
                <a:lnTo>
                  <a:pt x="1036" y="805"/>
                </a:lnTo>
                <a:lnTo>
                  <a:pt x="1035" y="790"/>
                </a:lnTo>
                <a:lnTo>
                  <a:pt x="1034" y="780"/>
                </a:lnTo>
                <a:lnTo>
                  <a:pt x="1031" y="773"/>
                </a:lnTo>
                <a:lnTo>
                  <a:pt x="1025" y="767"/>
                </a:lnTo>
                <a:lnTo>
                  <a:pt x="1018" y="761"/>
                </a:lnTo>
                <a:lnTo>
                  <a:pt x="1008" y="756"/>
                </a:lnTo>
                <a:lnTo>
                  <a:pt x="997" y="752"/>
                </a:lnTo>
                <a:lnTo>
                  <a:pt x="984" y="750"/>
                </a:lnTo>
                <a:lnTo>
                  <a:pt x="971" y="749"/>
                </a:lnTo>
                <a:close/>
                <a:moveTo>
                  <a:pt x="585" y="724"/>
                </a:moveTo>
                <a:lnTo>
                  <a:pt x="569" y="727"/>
                </a:lnTo>
                <a:lnTo>
                  <a:pt x="558" y="734"/>
                </a:lnTo>
                <a:lnTo>
                  <a:pt x="550" y="745"/>
                </a:lnTo>
                <a:lnTo>
                  <a:pt x="544" y="757"/>
                </a:lnTo>
                <a:lnTo>
                  <a:pt x="543" y="777"/>
                </a:lnTo>
                <a:lnTo>
                  <a:pt x="543" y="801"/>
                </a:lnTo>
                <a:lnTo>
                  <a:pt x="544" y="827"/>
                </a:lnTo>
                <a:lnTo>
                  <a:pt x="547" y="855"/>
                </a:lnTo>
                <a:lnTo>
                  <a:pt x="558" y="916"/>
                </a:lnTo>
                <a:lnTo>
                  <a:pt x="565" y="946"/>
                </a:lnTo>
                <a:lnTo>
                  <a:pt x="572" y="977"/>
                </a:lnTo>
                <a:lnTo>
                  <a:pt x="578" y="1005"/>
                </a:lnTo>
                <a:lnTo>
                  <a:pt x="586" y="1032"/>
                </a:lnTo>
                <a:lnTo>
                  <a:pt x="602" y="1032"/>
                </a:lnTo>
                <a:lnTo>
                  <a:pt x="604" y="993"/>
                </a:lnTo>
                <a:lnTo>
                  <a:pt x="609" y="958"/>
                </a:lnTo>
                <a:lnTo>
                  <a:pt x="617" y="923"/>
                </a:lnTo>
                <a:lnTo>
                  <a:pt x="627" y="892"/>
                </a:lnTo>
                <a:lnTo>
                  <a:pt x="639" y="861"/>
                </a:lnTo>
                <a:lnTo>
                  <a:pt x="652" y="834"/>
                </a:lnTo>
                <a:lnTo>
                  <a:pt x="640" y="828"/>
                </a:lnTo>
                <a:lnTo>
                  <a:pt x="628" y="823"/>
                </a:lnTo>
                <a:lnTo>
                  <a:pt x="602" y="812"/>
                </a:lnTo>
                <a:lnTo>
                  <a:pt x="592" y="808"/>
                </a:lnTo>
                <a:lnTo>
                  <a:pt x="584" y="804"/>
                </a:lnTo>
                <a:lnTo>
                  <a:pt x="580" y="801"/>
                </a:lnTo>
                <a:lnTo>
                  <a:pt x="576" y="793"/>
                </a:lnTo>
                <a:lnTo>
                  <a:pt x="574" y="784"/>
                </a:lnTo>
                <a:lnTo>
                  <a:pt x="575" y="773"/>
                </a:lnTo>
                <a:lnTo>
                  <a:pt x="579" y="764"/>
                </a:lnTo>
                <a:lnTo>
                  <a:pt x="586" y="756"/>
                </a:lnTo>
                <a:lnTo>
                  <a:pt x="595" y="751"/>
                </a:lnTo>
                <a:lnTo>
                  <a:pt x="605" y="750"/>
                </a:lnTo>
                <a:lnTo>
                  <a:pt x="616" y="751"/>
                </a:lnTo>
                <a:lnTo>
                  <a:pt x="626" y="752"/>
                </a:lnTo>
                <a:lnTo>
                  <a:pt x="635" y="755"/>
                </a:lnTo>
                <a:lnTo>
                  <a:pt x="643" y="757"/>
                </a:lnTo>
                <a:lnTo>
                  <a:pt x="642" y="756"/>
                </a:lnTo>
                <a:lnTo>
                  <a:pt x="640" y="751"/>
                </a:lnTo>
                <a:lnTo>
                  <a:pt x="635" y="746"/>
                </a:lnTo>
                <a:lnTo>
                  <a:pt x="629" y="739"/>
                </a:lnTo>
                <a:lnTo>
                  <a:pt x="620" y="732"/>
                </a:lnTo>
                <a:lnTo>
                  <a:pt x="610" y="727"/>
                </a:lnTo>
                <a:lnTo>
                  <a:pt x="598" y="724"/>
                </a:lnTo>
                <a:lnTo>
                  <a:pt x="585" y="724"/>
                </a:lnTo>
                <a:close/>
                <a:moveTo>
                  <a:pt x="792" y="666"/>
                </a:moveTo>
                <a:lnTo>
                  <a:pt x="783" y="694"/>
                </a:lnTo>
                <a:lnTo>
                  <a:pt x="770" y="723"/>
                </a:lnTo>
                <a:lnTo>
                  <a:pt x="756" y="752"/>
                </a:lnTo>
                <a:lnTo>
                  <a:pt x="741" y="783"/>
                </a:lnTo>
                <a:lnTo>
                  <a:pt x="726" y="814"/>
                </a:lnTo>
                <a:lnTo>
                  <a:pt x="712" y="845"/>
                </a:lnTo>
                <a:lnTo>
                  <a:pt x="699" y="878"/>
                </a:lnTo>
                <a:lnTo>
                  <a:pt x="690" y="909"/>
                </a:lnTo>
                <a:lnTo>
                  <a:pt x="684" y="940"/>
                </a:lnTo>
                <a:lnTo>
                  <a:pt x="681" y="971"/>
                </a:lnTo>
                <a:lnTo>
                  <a:pt x="685" y="1001"/>
                </a:lnTo>
                <a:lnTo>
                  <a:pt x="716" y="998"/>
                </a:lnTo>
                <a:lnTo>
                  <a:pt x="745" y="998"/>
                </a:lnTo>
                <a:lnTo>
                  <a:pt x="772" y="999"/>
                </a:lnTo>
                <a:lnTo>
                  <a:pt x="798" y="1004"/>
                </a:lnTo>
                <a:lnTo>
                  <a:pt x="824" y="1010"/>
                </a:lnTo>
                <a:lnTo>
                  <a:pt x="849" y="1016"/>
                </a:lnTo>
                <a:lnTo>
                  <a:pt x="850" y="1011"/>
                </a:lnTo>
                <a:lnTo>
                  <a:pt x="851" y="1003"/>
                </a:lnTo>
                <a:lnTo>
                  <a:pt x="850" y="992"/>
                </a:lnTo>
                <a:lnTo>
                  <a:pt x="849" y="978"/>
                </a:lnTo>
                <a:lnTo>
                  <a:pt x="846" y="962"/>
                </a:lnTo>
                <a:lnTo>
                  <a:pt x="840" y="945"/>
                </a:lnTo>
                <a:lnTo>
                  <a:pt x="832" y="927"/>
                </a:lnTo>
                <a:lnTo>
                  <a:pt x="820" y="908"/>
                </a:lnTo>
                <a:lnTo>
                  <a:pt x="805" y="888"/>
                </a:lnTo>
                <a:lnTo>
                  <a:pt x="784" y="868"/>
                </a:lnTo>
                <a:lnTo>
                  <a:pt x="759" y="849"/>
                </a:lnTo>
                <a:lnTo>
                  <a:pt x="874" y="856"/>
                </a:lnTo>
                <a:lnTo>
                  <a:pt x="871" y="831"/>
                </a:lnTo>
                <a:lnTo>
                  <a:pt x="874" y="806"/>
                </a:lnTo>
                <a:lnTo>
                  <a:pt x="882" y="783"/>
                </a:lnTo>
                <a:lnTo>
                  <a:pt x="893" y="761"/>
                </a:lnTo>
                <a:lnTo>
                  <a:pt x="907" y="741"/>
                </a:lnTo>
                <a:lnTo>
                  <a:pt x="926" y="725"/>
                </a:lnTo>
                <a:lnTo>
                  <a:pt x="946" y="713"/>
                </a:lnTo>
                <a:lnTo>
                  <a:pt x="967" y="704"/>
                </a:lnTo>
                <a:lnTo>
                  <a:pt x="927" y="702"/>
                </a:lnTo>
                <a:lnTo>
                  <a:pt x="890" y="696"/>
                </a:lnTo>
                <a:lnTo>
                  <a:pt x="855" y="687"/>
                </a:lnTo>
                <a:lnTo>
                  <a:pt x="823" y="677"/>
                </a:lnTo>
                <a:lnTo>
                  <a:pt x="792" y="666"/>
                </a:lnTo>
                <a:close/>
                <a:moveTo>
                  <a:pt x="825" y="559"/>
                </a:moveTo>
                <a:lnTo>
                  <a:pt x="808" y="643"/>
                </a:lnTo>
                <a:lnTo>
                  <a:pt x="834" y="638"/>
                </a:lnTo>
                <a:lnTo>
                  <a:pt x="861" y="637"/>
                </a:lnTo>
                <a:lnTo>
                  <a:pt x="888" y="638"/>
                </a:lnTo>
                <a:lnTo>
                  <a:pt x="915" y="642"/>
                </a:lnTo>
                <a:lnTo>
                  <a:pt x="941" y="646"/>
                </a:lnTo>
                <a:lnTo>
                  <a:pt x="965" y="651"/>
                </a:lnTo>
                <a:lnTo>
                  <a:pt x="825" y="559"/>
                </a:lnTo>
                <a:close/>
                <a:moveTo>
                  <a:pt x="849" y="438"/>
                </a:moveTo>
                <a:lnTo>
                  <a:pt x="841" y="530"/>
                </a:lnTo>
                <a:lnTo>
                  <a:pt x="965" y="567"/>
                </a:lnTo>
                <a:lnTo>
                  <a:pt x="849" y="438"/>
                </a:lnTo>
                <a:close/>
                <a:moveTo>
                  <a:pt x="1050" y="0"/>
                </a:moveTo>
                <a:lnTo>
                  <a:pt x="1050" y="14"/>
                </a:lnTo>
                <a:lnTo>
                  <a:pt x="1051" y="29"/>
                </a:lnTo>
                <a:lnTo>
                  <a:pt x="1051" y="257"/>
                </a:lnTo>
                <a:lnTo>
                  <a:pt x="1052" y="302"/>
                </a:lnTo>
                <a:lnTo>
                  <a:pt x="1052" y="933"/>
                </a:lnTo>
                <a:lnTo>
                  <a:pt x="1051" y="933"/>
                </a:lnTo>
                <a:lnTo>
                  <a:pt x="1050" y="932"/>
                </a:lnTo>
                <a:lnTo>
                  <a:pt x="1048" y="931"/>
                </a:lnTo>
                <a:lnTo>
                  <a:pt x="1041" y="931"/>
                </a:lnTo>
                <a:lnTo>
                  <a:pt x="1039" y="933"/>
                </a:lnTo>
                <a:lnTo>
                  <a:pt x="1036" y="936"/>
                </a:lnTo>
                <a:lnTo>
                  <a:pt x="1021" y="965"/>
                </a:lnTo>
                <a:lnTo>
                  <a:pt x="1014" y="978"/>
                </a:lnTo>
                <a:lnTo>
                  <a:pt x="1008" y="993"/>
                </a:lnTo>
                <a:lnTo>
                  <a:pt x="1003" y="1009"/>
                </a:lnTo>
                <a:lnTo>
                  <a:pt x="1000" y="1025"/>
                </a:lnTo>
                <a:lnTo>
                  <a:pt x="997" y="1040"/>
                </a:lnTo>
                <a:lnTo>
                  <a:pt x="998" y="1054"/>
                </a:lnTo>
                <a:lnTo>
                  <a:pt x="1002" y="1070"/>
                </a:lnTo>
                <a:lnTo>
                  <a:pt x="1006" y="1081"/>
                </a:lnTo>
                <a:lnTo>
                  <a:pt x="1012" y="1091"/>
                </a:lnTo>
                <a:lnTo>
                  <a:pt x="1019" y="1096"/>
                </a:lnTo>
                <a:lnTo>
                  <a:pt x="1026" y="1099"/>
                </a:lnTo>
                <a:lnTo>
                  <a:pt x="1035" y="1101"/>
                </a:lnTo>
                <a:lnTo>
                  <a:pt x="1044" y="1101"/>
                </a:lnTo>
                <a:lnTo>
                  <a:pt x="1052" y="1099"/>
                </a:lnTo>
                <a:lnTo>
                  <a:pt x="1052" y="1610"/>
                </a:lnTo>
                <a:lnTo>
                  <a:pt x="932" y="1610"/>
                </a:lnTo>
                <a:lnTo>
                  <a:pt x="932" y="1633"/>
                </a:lnTo>
                <a:lnTo>
                  <a:pt x="1052" y="1633"/>
                </a:lnTo>
                <a:lnTo>
                  <a:pt x="1052" y="1671"/>
                </a:lnTo>
                <a:lnTo>
                  <a:pt x="1031" y="1671"/>
                </a:lnTo>
                <a:lnTo>
                  <a:pt x="1027" y="1682"/>
                </a:lnTo>
                <a:lnTo>
                  <a:pt x="1025" y="1693"/>
                </a:lnTo>
                <a:lnTo>
                  <a:pt x="1021" y="1705"/>
                </a:lnTo>
                <a:lnTo>
                  <a:pt x="1014" y="1717"/>
                </a:lnTo>
                <a:lnTo>
                  <a:pt x="1008" y="1722"/>
                </a:lnTo>
                <a:lnTo>
                  <a:pt x="998" y="1726"/>
                </a:lnTo>
                <a:lnTo>
                  <a:pt x="985" y="1730"/>
                </a:lnTo>
                <a:lnTo>
                  <a:pt x="941" y="1740"/>
                </a:lnTo>
                <a:lnTo>
                  <a:pt x="929" y="1745"/>
                </a:lnTo>
                <a:lnTo>
                  <a:pt x="920" y="1749"/>
                </a:lnTo>
                <a:lnTo>
                  <a:pt x="915" y="1755"/>
                </a:lnTo>
                <a:lnTo>
                  <a:pt x="914" y="1768"/>
                </a:lnTo>
                <a:lnTo>
                  <a:pt x="915" y="1778"/>
                </a:lnTo>
                <a:lnTo>
                  <a:pt x="921" y="1787"/>
                </a:lnTo>
                <a:lnTo>
                  <a:pt x="928" y="1794"/>
                </a:lnTo>
                <a:lnTo>
                  <a:pt x="937" y="1799"/>
                </a:lnTo>
                <a:lnTo>
                  <a:pt x="948" y="1801"/>
                </a:lnTo>
                <a:lnTo>
                  <a:pt x="963" y="1804"/>
                </a:lnTo>
                <a:lnTo>
                  <a:pt x="982" y="1806"/>
                </a:lnTo>
                <a:lnTo>
                  <a:pt x="1004" y="1810"/>
                </a:lnTo>
                <a:lnTo>
                  <a:pt x="1028" y="1812"/>
                </a:lnTo>
                <a:lnTo>
                  <a:pt x="1052" y="1812"/>
                </a:lnTo>
                <a:lnTo>
                  <a:pt x="1052" y="1988"/>
                </a:lnTo>
                <a:lnTo>
                  <a:pt x="1044" y="1988"/>
                </a:lnTo>
                <a:lnTo>
                  <a:pt x="1036" y="1990"/>
                </a:lnTo>
                <a:lnTo>
                  <a:pt x="1030" y="1993"/>
                </a:lnTo>
                <a:lnTo>
                  <a:pt x="1027" y="1998"/>
                </a:lnTo>
                <a:lnTo>
                  <a:pt x="1026" y="2005"/>
                </a:lnTo>
                <a:lnTo>
                  <a:pt x="1026" y="2014"/>
                </a:lnTo>
                <a:lnTo>
                  <a:pt x="1028" y="2021"/>
                </a:lnTo>
                <a:lnTo>
                  <a:pt x="1032" y="2026"/>
                </a:lnTo>
                <a:lnTo>
                  <a:pt x="1039" y="2029"/>
                </a:lnTo>
                <a:lnTo>
                  <a:pt x="1046" y="2030"/>
                </a:lnTo>
                <a:lnTo>
                  <a:pt x="1052" y="2030"/>
                </a:lnTo>
                <a:lnTo>
                  <a:pt x="1052" y="2039"/>
                </a:lnTo>
                <a:lnTo>
                  <a:pt x="1034" y="2037"/>
                </a:lnTo>
                <a:lnTo>
                  <a:pt x="1023" y="2037"/>
                </a:lnTo>
                <a:lnTo>
                  <a:pt x="1018" y="2037"/>
                </a:lnTo>
                <a:lnTo>
                  <a:pt x="1013" y="2037"/>
                </a:lnTo>
                <a:lnTo>
                  <a:pt x="1005" y="2038"/>
                </a:lnTo>
                <a:lnTo>
                  <a:pt x="997" y="2041"/>
                </a:lnTo>
                <a:lnTo>
                  <a:pt x="990" y="2044"/>
                </a:lnTo>
                <a:lnTo>
                  <a:pt x="982" y="2050"/>
                </a:lnTo>
                <a:lnTo>
                  <a:pt x="976" y="2057"/>
                </a:lnTo>
                <a:lnTo>
                  <a:pt x="970" y="2066"/>
                </a:lnTo>
                <a:lnTo>
                  <a:pt x="967" y="2078"/>
                </a:lnTo>
                <a:lnTo>
                  <a:pt x="965" y="2092"/>
                </a:lnTo>
                <a:lnTo>
                  <a:pt x="967" y="2108"/>
                </a:lnTo>
                <a:lnTo>
                  <a:pt x="971" y="2123"/>
                </a:lnTo>
                <a:lnTo>
                  <a:pt x="980" y="2135"/>
                </a:lnTo>
                <a:lnTo>
                  <a:pt x="989" y="2145"/>
                </a:lnTo>
                <a:lnTo>
                  <a:pt x="1001" y="2154"/>
                </a:lnTo>
                <a:lnTo>
                  <a:pt x="1013" y="2163"/>
                </a:lnTo>
                <a:lnTo>
                  <a:pt x="1025" y="2171"/>
                </a:lnTo>
                <a:lnTo>
                  <a:pt x="1039" y="2179"/>
                </a:lnTo>
                <a:lnTo>
                  <a:pt x="1052" y="2187"/>
                </a:lnTo>
                <a:lnTo>
                  <a:pt x="1052" y="2787"/>
                </a:lnTo>
                <a:lnTo>
                  <a:pt x="1018" y="2786"/>
                </a:lnTo>
                <a:lnTo>
                  <a:pt x="982" y="2783"/>
                </a:lnTo>
                <a:lnTo>
                  <a:pt x="945" y="2777"/>
                </a:lnTo>
                <a:lnTo>
                  <a:pt x="907" y="2768"/>
                </a:lnTo>
                <a:lnTo>
                  <a:pt x="734" y="2699"/>
                </a:lnTo>
                <a:lnTo>
                  <a:pt x="701" y="2684"/>
                </a:lnTo>
                <a:lnTo>
                  <a:pt x="665" y="2668"/>
                </a:lnTo>
                <a:lnTo>
                  <a:pt x="630" y="2650"/>
                </a:lnTo>
                <a:lnTo>
                  <a:pt x="592" y="2630"/>
                </a:lnTo>
                <a:lnTo>
                  <a:pt x="554" y="2609"/>
                </a:lnTo>
                <a:lnTo>
                  <a:pt x="517" y="2586"/>
                </a:lnTo>
                <a:lnTo>
                  <a:pt x="479" y="2562"/>
                </a:lnTo>
                <a:lnTo>
                  <a:pt x="442" y="2537"/>
                </a:lnTo>
                <a:lnTo>
                  <a:pt x="406" y="2509"/>
                </a:lnTo>
                <a:lnTo>
                  <a:pt x="372" y="2481"/>
                </a:lnTo>
                <a:lnTo>
                  <a:pt x="340" y="2450"/>
                </a:lnTo>
                <a:lnTo>
                  <a:pt x="310" y="2418"/>
                </a:lnTo>
                <a:lnTo>
                  <a:pt x="282" y="2385"/>
                </a:lnTo>
                <a:lnTo>
                  <a:pt x="258" y="2350"/>
                </a:lnTo>
                <a:lnTo>
                  <a:pt x="237" y="2315"/>
                </a:lnTo>
                <a:lnTo>
                  <a:pt x="220" y="2277"/>
                </a:lnTo>
                <a:lnTo>
                  <a:pt x="207" y="2238"/>
                </a:lnTo>
                <a:lnTo>
                  <a:pt x="199" y="2197"/>
                </a:lnTo>
                <a:lnTo>
                  <a:pt x="196" y="2156"/>
                </a:lnTo>
                <a:lnTo>
                  <a:pt x="198" y="2113"/>
                </a:lnTo>
                <a:lnTo>
                  <a:pt x="180" y="2112"/>
                </a:lnTo>
                <a:lnTo>
                  <a:pt x="165" y="2110"/>
                </a:lnTo>
                <a:lnTo>
                  <a:pt x="153" y="2108"/>
                </a:lnTo>
                <a:lnTo>
                  <a:pt x="143" y="2103"/>
                </a:lnTo>
                <a:lnTo>
                  <a:pt x="132" y="2097"/>
                </a:lnTo>
                <a:lnTo>
                  <a:pt x="149" y="2075"/>
                </a:lnTo>
                <a:lnTo>
                  <a:pt x="198" y="2044"/>
                </a:lnTo>
                <a:lnTo>
                  <a:pt x="116" y="2037"/>
                </a:lnTo>
                <a:lnTo>
                  <a:pt x="124" y="2021"/>
                </a:lnTo>
                <a:lnTo>
                  <a:pt x="198" y="1998"/>
                </a:lnTo>
                <a:lnTo>
                  <a:pt x="124" y="1930"/>
                </a:lnTo>
                <a:lnTo>
                  <a:pt x="124" y="1922"/>
                </a:lnTo>
                <a:lnTo>
                  <a:pt x="297" y="1953"/>
                </a:lnTo>
                <a:lnTo>
                  <a:pt x="281" y="1934"/>
                </a:lnTo>
                <a:lnTo>
                  <a:pt x="267" y="1916"/>
                </a:lnTo>
                <a:lnTo>
                  <a:pt x="253" y="1899"/>
                </a:lnTo>
                <a:lnTo>
                  <a:pt x="242" y="1882"/>
                </a:lnTo>
                <a:lnTo>
                  <a:pt x="232" y="1864"/>
                </a:lnTo>
                <a:lnTo>
                  <a:pt x="225" y="1845"/>
                </a:lnTo>
                <a:lnTo>
                  <a:pt x="220" y="1827"/>
                </a:lnTo>
                <a:lnTo>
                  <a:pt x="217" y="1806"/>
                </a:lnTo>
                <a:lnTo>
                  <a:pt x="218" y="1784"/>
                </a:lnTo>
                <a:lnTo>
                  <a:pt x="223" y="1759"/>
                </a:lnTo>
                <a:lnTo>
                  <a:pt x="231" y="1732"/>
                </a:lnTo>
                <a:lnTo>
                  <a:pt x="223" y="1732"/>
                </a:lnTo>
                <a:lnTo>
                  <a:pt x="204" y="1736"/>
                </a:lnTo>
                <a:lnTo>
                  <a:pt x="183" y="1739"/>
                </a:lnTo>
                <a:lnTo>
                  <a:pt x="160" y="1741"/>
                </a:lnTo>
                <a:lnTo>
                  <a:pt x="137" y="1741"/>
                </a:lnTo>
                <a:lnTo>
                  <a:pt x="112" y="1740"/>
                </a:lnTo>
                <a:lnTo>
                  <a:pt x="89" y="1739"/>
                </a:lnTo>
                <a:lnTo>
                  <a:pt x="67" y="1735"/>
                </a:lnTo>
                <a:lnTo>
                  <a:pt x="49" y="1730"/>
                </a:lnTo>
                <a:lnTo>
                  <a:pt x="33" y="1724"/>
                </a:lnTo>
                <a:lnTo>
                  <a:pt x="41" y="1709"/>
                </a:lnTo>
                <a:lnTo>
                  <a:pt x="132" y="1671"/>
                </a:lnTo>
                <a:lnTo>
                  <a:pt x="108" y="1659"/>
                </a:lnTo>
                <a:lnTo>
                  <a:pt x="85" y="1649"/>
                </a:lnTo>
                <a:lnTo>
                  <a:pt x="64" y="1638"/>
                </a:lnTo>
                <a:lnTo>
                  <a:pt x="44" y="1627"/>
                </a:lnTo>
                <a:lnTo>
                  <a:pt x="26" y="1613"/>
                </a:lnTo>
                <a:lnTo>
                  <a:pt x="8" y="1595"/>
                </a:lnTo>
                <a:lnTo>
                  <a:pt x="124" y="1603"/>
                </a:lnTo>
                <a:lnTo>
                  <a:pt x="111" y="1585"/>
                </a:lnTo>
                <a:lnTo>
                  <a:pt x="83" y="1554"/>
                </a:lnTo>
                <a:lnTo>
                  <a:pt x="45" y="1511"/>
                </a:lnTo>
                <a:lnTo>
                  <a:pt x="34" y="1495"/>
                </a:lnTo>
                <a:lnTo>
                  <a:pt x="24" y="1478"/>
                </a:lnTo>
                <a:lnTo>
                  <a:pt x="16" y="1459"/>
                </a:lnTo>
                <a:lnTo>
                  <a:pt x="8" y="1436"/>
                </a:lnTo>
                <a:lnTo>
                  <a:pt x="3" y="1411"/>
                </a:lnTo>
                <a:lnTo>
                  <a:pt x="0" y="1382"/>
                </a:lnTo>
                <a:lnTo>
                  <a:pt x="1" y="1383"/>
                </a:lnTo>
                <a:lnTo>
                  <a:pt x="4" y="1389"/>
                </a:lnTo>
                <a:lnTo>
                  <a:pt x="8" y="1398"/>
                </a:lnTo>
                <a:lnTo>
                  <a:pt x="16" y="1409"/>
                </a:lnTo>
                <a:lnTo>
                  <a:pt x="27" y="1421"/>
                </a:lnTo>
                <a:lnTo>
                  <a:pt x="40" y="1433"/>
                </a:lnTo>
                <a:lnTo>
                  <a:pt x="60" y="1446"/>
                </a:lnTo>
                <a:lnTo>
                  <a:pt x="83" y="1458"/>
                </a:lnTo>
                <a:lnTo>
                  <a:pt x="75" y="1438"/>
                </a:lnTo>
                <a:lnTo>
                  <a:pt x="66" y="1416"/>
                </a:lnTo>
                <a:lnTo>
                  <a:pt x="56" y="1391"/>
                </a:lnTo>
                <a:lnTo>
                  <a:pt x="45" y="1366"/>
                </a:lnTo>
                <a:lnTo>
                  <a:pt x="35" y="1339"/>
                </a:lnTo>
                <a:lnTo>
                  <a:pt x="27" y="1311"/>
                </a:lnTo>
                <a:lnTo>
                  <a:pt x="19" y="1283"/>
                </a:lnTo>
                <a:lnTo>
                  <a:pt x="16" y="1255"/>
                </a:lnTo>
                <a:lnTo>
                  <a:pt x="14" y="1228"/>
                </a:lnTo>
                <a:lnTo>
                  <a:pt x="17" y="1202"/>
                </a:lnTo>
                <a:lnTo>
                  <a:pt x="25" y="1176"/>
                </a:lnTo>
                <a:lnTo>
                  <a:pt x="29" y="1196"/>
                </a:lnTo>
                <a:lnTo>
                  <a:pt x="36" y="1215"/>
                </a:lnTo>
                <a:lnTo>
                  <a:pt x="43" y="1236"/>
                </a:lnTo>
                <a:lnTo>
                  <a:pt x="52" y="1257"/>
                </a:lnTo>
                <a:lnTo>
                  <a:pt x="62" y="1277"/>
                </a:lnTo>
                <a:lnTo>
                  <a:pt x="73" y="1297"/>
                </a:lnTo>
                <a:lnTo>
                  <a:pt x="83" y="1317"/>
                </a:lnTo>
                <a:lnTo>
                  <a:pt x="94" y="1334"/>
                </a:lnTo>
                <a:lnTo>
                  <a:pt x="105" y="1351"/>
                </a:lnTo>
                <a:lnTo>
                  <a:pt x="115" y="1367"/>
                </a:lnTo>
                <a:lnTo>
                  <a:pt x="123" y="1379"/>
                </a:lnTo>
                <a:lnTo>
                  <a:pt x="130" y="1390"/>
                </a:lnTo>
                <a:lnTo>
                  <a:pt x="139" y="1403"/>
                </a:lnTo>
                <a:lnTo>
                  <a:pt x="140" y="1405"/>
                </a:lnTo>
                <a:lnTo>
                  <a:pt x="127" y="1334"/>
                </a:lnTo>
                <a:lnTo>
                  <a:pt x="118" y="1261"/>
                </a:lnTo>
                <a:lnTo>
                  <a:pt x="111" y="1186"/>
                </a:lnTo>
                <a:lnTo>
                  <a:pt x="108" y="1111"/>
                </a:lnTo>
                <a:lnTo>
                  <a:pt x="108" y="1035"/>
                </a:lnTo>
                <a:lnTo>
                  <a:pt x="112" y="960"/>
                </a:lnTo>
                <a:lnTo>
                  <a:pt x="120" y="884"/>
                </a:lnTo>
                <a:lnTo>
                  <a:pt x="132" y="811"/>
                </a:lnTo>
                <a:lnTo>
                  <a:pt x="140" y="811"/>
                </a:lnTo>
                <a:lnTo>
                  <a:pt x="138" y="883"/>
                </a:lnTo>
                <a:lnTo>
                  <a:pt x="138" y="955"/>
                </a:lnTo>
                <a:lnTo>
                  <a:pt x="138" y="1026"/>
                </a:lnTo>
                <a:lnTo>
                  <a:pt x="141" y="1098"/>
                </a:lnTo>
                <a:lnTo>
                  <a:pt x="148" y="1168"/>
                </a:lnTo>
                <a:lnTo>
                  <a:pt x="157" y="1237"/>
                </a:lnTo>
                <a:lnTo>
                  <a:pt x="157" y="1235"/>
                </a:lnTo>
                <a:lnTo>
                  <a:pt x="159" y="1226"/>
                </a:lnTo>
                <a:lnTo>
                  <a:pt x="160" y="1213"/>
                </a:lnTo>
                <a:lnTo>
                  <a:pt x="162" y="1195"/>
                </a:lnTo>
                <a:lnTo>
                  <a:pt x="166" y="1173"/>
                </a:lnTo>
                <a:lnTo>
                  <a:pt x="170" y="1147"/>
                </a:lnTo>
                <a:lnTo>
                  <a:pt x="174" y="1117"/>
                </a:lnTo>
                <a:lnTo>
                  <a:pt x="179" y="1084"/>
                </a:lnTo>
                <a:lnTo>
                  <a:pt x="185" y="1049"/>
                </a:lnTo>
                <a:lnTo>
                  <a:pt x="192" y="1011"/>
                </a:lnTo>
                <a:lnTo>
                  <a:pt x="199" y="972"/>
                </a:lnTo>
                <a:lnTo>
                  <a:pt x="206" y="932"/>
                </a:lnTo>
                <a:lnTo>
                  <a:pt x="214" y="889"/>
                </a:lnTo>
                <a:lnTo>
                  <a:pt x="224" y="847"/>
                </a:lnTo>
                <a:lnTo>
                  <a:pt x="244" y="761"/>
                </a:lnTo>
                <a:lnTo>
                  <a:pt x="255" y="718"/>
                </a:lnTo>
                <a:lnTo>
                  <a:pt x="266" y="677"/>
                </a:lnTo>
                <a:lnTo>
                  <a:pt x="278" y="637"/>
                </a:lnTo>
                <a:lnTo>
                  <a:pt x="291" y="599"/>
                </a:lnTo>
                <a:lnTo>
                  <a:pt x="304" y="563"/>
                </a:lnTo>
                <a:lnTo>
                  <a:pt x="318" y="529"/>
                </a:lnTo>
                <a:lnTo>
                  <a:pt x="333" y="498"/>
                </a:lnTo>
                <a:lnTo>
                  <a:pt x="347" y="470"/>
                </a:lnTo>
                <a:lnTo>
                  <a:pt x="363" y="446"/>
                </a:lnTo>
                <a:lnTo>
                  <a:pt x="352" y="497"/>
                </a:lnTo>
                <a:lnTo>
                  <a:pt x="341" y="544"/>
                </a:lnTo>
                <a:lnTo>
                  <a:pt x="329" y="589"/>
                </a:lnTo>
                <a:lnTo>
                  <a:pt x="318" y="632"/>
                </a:lnTo>
                <a:lnTo>
                  <a:pt x="307" y="675"/>
                </a:lnTo>
                <a:lnTo>
                  <a:pt x="295" y="717"/>
                </a:lnTo>
                <a:lnTo>
                  <a:pt x="285" y="760"/>
                </a:lnTo>
                <a:lnTo>
                  <a:pt x="275" y="805"/>
                </a:lnTo>
                <a:lnTo>
                  <a:pt x="265" y="852"/>
                </a:lnTo>
                <a:lnTo>
                  <a:pt x="256" y="903"/>
                </a:lnTo>
                <a:lnTo>
                  <a:pt x="247" y="957"/>
                </a:lnTo>
                <a:lnTo>
                  <a:pt x="239" y="1016"/>
                </a:lnTo>
                <a:lnTo>
                  <a:pt x="247" y="1014"/>
                </a:lnTo>
                <a:lnTo>
                  <a:pt x="260" y="1010"/>
                </a:lnTo>
                <a:lnTo>
                  <a:pt x="277" y="1006"/>
                </a:lnTo>
                <a:lnTo>
                  <a:pt x="295" y="1003"/>
                </a:lnTo>
                <a:lnTo>
                  <a:pt x="334" y="994"/>
                </a:lnTo>
                <a:lnTo>
                  <a:pt x="352" y="990"/>
                </a:lnTo>
                <a:lnTo>
                  <a:pt x="369" y="987"/>
                </a:lnTo>
                <a:lnTo>
                  <a:pt x="382" y="983"/>
                </a:lnTo>
                <a:lnTo>
                  <a:pt x="391" y="981"/>
                </a:lnTo>
                <a:lnTo>
                  <a:pt x="396" y="978"/>
                </a:lnTo>
                <a:lnTo>
                  <a:pt x="420" y="939"/>
                </a:lnTo>
                <a:lnTo>
                  <a:pt x="444" y="895"/>
                </a:lnTo>
                <a:lnTo>
                  <a:pt x="468" y="849"/>
                </a:lnTo>
                <a:lnTo>
                  <a:pt x="493" y="799"/>
                </a:lnTo>
                <a:lnTo>
                  <a:pt x="518" y="747"/>
                </a:lnTo>
                <a:lnTo>
                  <a:pt x="543" y="694"/>
                </a:lnTo>
                <a:lnTo>
                  <a:pt x="588" y="587"/>
                </a:lnTo>
                <a:lnTo>
                  <a:pt x="608" y="535"/>
                </a:lnTo>
                <a:lnTo>
                  <a:pt x="628" y="485"/>
                </a:lnTo>
                <a:lnTo>
                  <a:pt x="645" y="438"/>
                </a:lnTo>
                <a:lnTo>
                  <a:pt x="660" y="393"/>
                </a:lnTo>
                <a:lnTo>
                  <a:pt x="653" y="427"/>
                </a:lnTo>
                <a:lnTo>
                  <a:pt x="648" y="458"/>
                </a:lnTo>
                <a:lnTo>
                  <a:pt x="643" y="484"/>
                </a:lnTo>
                <a:lnTo>
                  <a:pt x="638" y="507"/>
                </a:lnTo>
                <a:lnTo>
                  <a:pt x="633" y="526"/>
                </a:lnTo>
                <a:lnTo>
                  <a:pt x="630" y="545"/>
                </a:lnTo>
                <a:lnTo>
                  <a:pt x="625" y="562"/>
                </a:lnTo>
                <a:lnTo>
                  <a:pt x="616" y="594"/>
                </a:lnTo>
                <a:lnTo>
                  <a:pt x="611" y="611"/>
                </a:lnTo>
                <a:lnTo>
                  <a:pt x="606" y="630"/>
                </a:lnTo>
                <a:lnTo>
                  <a:pt x="594" y="674"/>
                </a:lnTo>
                <a:lnTo>
                  <a:pt x="616" y="675"/>
                </a:lnTo>
                <a:lnTo>
                  <a:pt x="634" y="678"/>
                </a:lnTo>
                <a:lnTo>
                  <a:pt x="650" y="682"/>
                </a:lnTo>
                <a:lnTo>
                  <a:pt x="663" y="688"/>
                </a:lnTo>
                <a:lnTo>
                  <a:pt x="674" y="695"/>
                </a:lnTo>
                <a:lnTo>
                  <a:pt x="685" y="702"/>
                </a:lnTo>
                <a:lnTo>
                  <a:pt x="696" y="710"/>
                </a:lnTo>
                <a:lnTo>
                  <a:pt x="709" y="719"/>
                </a:lnTo>
                <a:lnTo>
                  <a:pt x="729" y="694"/>
                </a:lnTo>
                <a:lnTo>
                  <a:pt x="747" y="667"/>
                </a:lnTo>
                <a:lnTo>
                  <a:pt x="761" y="638"/>
                </a:lnTo>
                <a:lnTo>
                  <a:pt x="773" y="608"/>
                </a:lnTo>
                <a:lnTo>
                  <a:pt x="783" y="576"/>
                </a:lnTo>
                <a:lnTo>
                  <a:pt x="792" y="543"/>
                </a:lnTo>
                <a:lnTo>
                  <a:pt x="799" y="509"/>
                </a:lnTo>
                <a:lnTo>
                  <a:pt x="807" y="475"/>
                </a:lnTo>
                <a:lnTo>
                  <a:pt x="815" y="441"/>
                </a:lnTo>
                <a:lnTo>
                  <a:pt x="823" y="407"/>
                </a:lnTo>
                <a:lnTo>
                  <a:pt x="833" y="373"/>
                </a:lnTo>
                <a:lnTo>
                  <a:pt x="844" y="340"/>
                </a:lnTo>
                <a:lnTo>
                  <a:pt x="858" y="309"/>
                </a:lnTo>
                <a:lnTo>
                  <a:pt x="858" y="408"/>
                </a:lnTo>
                <a:lnTo>
                  <a:pt x="873" y="414"/>
                </a:lnTo>
                <a:lnTo>
                  <a:pt x="891" y="422"/>
                </a:lnTo>
                <a:lnTo>
                  <a:pt x="924" y="440"/>
                </a:lnTo>
                <a:lnTo>
                  <a:pt x="940" y="450"/>
                </a:lnTo>
                <a:lnTo>
                  <a:pt x="956" y="461"/>
                </a:lnTo>
                <a:lnTo>
                  <a:pt x="970" y="471"/>
                </a:lnTo>
                <a:lnTo>
                  <a:pt x="981" y="480"/>
                </a:lnTo>
                <a:lnTo>
                  <a:pt x="991" y="488"/>
                </a:lnTo>
                <a:lnTo>
                  <a:pt x="1000" y="494"/>
                </a:lnTo>
                <a:lnTo>
                  <a:pt x="1004" y="498"/>
                </a:lnTo>
                <a:lnTo>
                  <a:pt x="1006" y="499"/>
                </a:lnTo>
                <a:lnTo>
                  <a:pt x="1002" y="434"/>
                </a:lnTo>
                <a:lnTo>
                  <a:pt x="1003" y="369"/>
                </a:lnTo>
                <a:lnTo>
                  <a:pt x="1008" y="305"/>
                </a:lnTo>
                <a:lnTo>
                  <a:pt x="1016" y="241"/>
                </a:lnTo>
                <a:lnTo>
                  <a:pt x="1025" y="179"/>
                </a:lnTo>
                <a:lnTo>
                  <a:pt x="1035" y="118"/>
                </a:lnTo>
                <a:lnTo>
                  <a:pt x="1044" y="58"/>
                </a:lnTo>
                <a:lnTo>
                  <a:pt x="1050" y="0"/>
                </a:lnTo>
                <a:close/>
              </a:path>
            </a:pathLst>
          </a:custGeom>
          <a:solidFill>
            <a:srgbClr val="466571">
              <a:alpha val="7059"/>
            </a:srgbClr>
          </a:solidFill>
          <a:ln w="25400" cap="sq" cmpd="sng" algn="ctr">
            <a:noFill/>
            <a:prstDash val="solid"/>
            <a:headEnd type="none" w="med" len="med"/>
            <a:tailEnd type="none" w="med" len="med"/>
          </a:ln>
          <a:effectLst>
            <a:innerShdw blurRad="50800" dist="50800" dir="13500000">
              <a:srgbClr val="000000">
                <a:alpha val="43137"/>
              </a:srgbClr>
            </a:inn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anchor="t" compatLnSpc="1"/>
          <a:lstStyle/>
          <a:p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409446"/>
            <a:ext cx="7772400" cy="1470025"/>
          </a:xfrm>
        </p:spPr>
        <p:txBody>
          <a:bodyPr anchor="b"/>
          <a:lstStyle>
            <a:lvl1pPr algn="r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023248" y="3886200"/>
            <a:ext cx="5414978" cy="1042998"/>
          </a:xfrm>
        </p:spPr>
        <p:txBody>
          <a:bodyPr/>
          <a:lstStyle>
            <a:lvl1pPr marL="0" indent="0" algn="r">
              <a:buNone/>
              <a:defRPr sz="2400" i="1">
                <a:solidFill>
                  <a:schemeClr val="tx1">
                    <a:tint val="8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D5B2B-F529-4044-8341-EC3031907727}" type="datetimeFigureOut">
              <a:rPr lang="ko-KR" altLang="en-US" smtClean="0"/>
              <a:pPr/>
              <a:t>2010-12-03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0FD11-DCD0-4E87-9628-5F773075315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 smtClean="0"/>
              <a:t>둘째 수준</a:t>
            </a:r>
          </a:p>
          <a:p>
            <a:pPr lvl="2" eaLnBrk="1" latinLnBrk="0" hangingPunct="1"/>
            <a:r>
              <a:rPr lang="ko-KR" altLang="en-US" dirty="0" smtClean="0"/>
              <a:t>셋째 수준</a:t>
            </a:r>
          </a:p>
          <a:p>
            <a:pPr lvl="3" eaLnBrk="1" latinLnBrk="0" hangingPunct="1"/>
            <a:r>
              <a:rPr lang="ko-KR" altLang="en-US" dirty="0" smtClean="0"/>
              <a:t>넷째 수준</a:t>
            </a:r>
          </a:p>
          <a:p>
            <a:pPr lvl="4" eaLnBrk="1" latinLnBrk="0" hangingPunct="1"/>
            <a:r>
              <a:rPr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D5B2B-F529-4044-8341-EC3031907727}" type="datetimeFigureOut">
              <a:rPr lang="ko-KR" altLang="en-US" smtClean="0"/>
              <a:pPr/>
              <a:t>2010-12-03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0FD11-DCD0-4E87-9628-5F773075315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i="1">
                <a:solidFill>
                  <a:schemeClr val="tx1">
                    <a:tint val="85000"/>
                  </a:schemeClr>
                </a:solidFill>
              </a:defRPr>
            </a:lvl1pPr>
            <a:lvl2pPr marL="457200" indent="0">
              <a:buNone/>
              <a:defRPr sz="1800" i="1">
                <a:solidFill>
                  <a:schemeClr val="tx1">
                    <a:tint val="85000"/>
                  </a:schemeClr>
                </a:solidFill>
              </a:defRPr>
            </a:lvl2pPr>
            <a:lvl3pPr marL="914400" indent="0">
              <a:buNone/>
              <a:defRPr sz="1600" i="1">
                <a:solidFill>
                  <a:schemeClr val="tx1">
                    <a:tint val="85000"/>
                  </a:schemeClr>
                </a:solidFill>
              </a:defRPr>
            </a:lvl3pPr>
            <a:lvl4pPr marL="1371600" indent="0">
              <a:buNone/>
              <a:defRPr sz="1400" i="1">
                <a:solidFill>
                  <a:schemeClr val="tx1">
                    <a:tint val="85000"/>
                  </a:schemeClr>
                </a:solidFill>
              </a:defRPr>
            </a:lvl4pPr>
            <a:lvl5pPr marL="1828800" indent="0">
              <a:buNone/>
              <a:defRPr sz="1400" i="1">
                <a:solidFill>
                  <a:schemeClr val="tx1">
                    <a:tint val="8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D5B2B-F529-4044-8341-EC3031907727}" type="datetimeFigureOut">
              <a:rPr lang="ko-KR" altLang="en-US" smtClean="0"/>
              <a:pPr/>
              <a:t>2010-12-03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0FD11-DCD0-4E87-9628-5F773075315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D5B2B-F529-4044-8341-EC3031907727}" type="datetimeFigureOut">
              <a:rPr lang="ko-KR" altLang="en-US" smtClean="0"/>
              <a:pPr/>
              <a:t>2010-12-03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0FD11-DCD0-4E87-9628-5F773075315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500702"/>
            <a:ext cx="4040188" cy="639762"/>
          </a:xfrm>
          <a:solidFill>
            <a:srgbClr val="737C87">
              <a:alpha val="55000"/>
            </a:srgbClr>
          </a:solidFill>
          <a:ln w="19050">
            <a:solidFill>
              <a:srgbClr val="FFFFFF"/>
            </a:solidFill>
          </a:ln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  <a:lvl2pPr marL="457200" indent="0" algn="ctr">
              <a:buNone/>
              <a:defRPr sz="2000" b="1">
                <a:solidFill>
                  <a:srgbClr val="FFFFFF"/>
                </a:solidFill>
              </a:defRPr>
            </a:lvl2pPr>
            <a:lvl3pPr marL="914400" indent="0" algn="ctr">
              <a:buNone/>
              <a:defRPr sz="1800" b="1">
                <a:solidFill>
                  <a:srgbClr val="FFFFFF"/>
                </a:solidFill>
              </a:defRPr>
            </a:lvl3pPr>
            <a:lvl4pPr marL="1371600" indent="0" algn="ctr">
              <a:buNone/>
              <a:defRPr sz="1600" b="1">
                <a:solidFill>
                  <a:srgbClr val="FFFFFF"/>
                </a:solidFill>
              </a:defRPr>
            </a:lvl4pPr>
            <a:lvl5pPr marL="1828800" indent="0" algn="ctr">
              <a:buNone/>
              <a:defRPr sz="1600" b="1">
                <a:solidFill>
                  <a:srgbClr val="FFFFFF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500174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5500702"/>
            <a:ext cx="4041775" cy="639762"/>
          </a:xfrm>
          <a:solidFill>
            <a:srgbClr val="737C87">
              <a:alpha val="55000"/>
            </a:srgbClr>
          </a:solidFill>
          <a:ln w="19050">
            <a:solidFill>
              <a:srgbClr val="FFFFFF"/>
            </a:solidFill>
          </a:ln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  <a:lvl2pPr marL="457200" indent="0" algn="ctr">
              <a:buNone/>
              <a:defRPr sz="2000" b="1">
                <a:solidFill>
                  <a:srgbClr val="FFFFFF"/>
                </a:solidFill>
              </a:defRPr>
            </a:lvl2pPr>
            <a:lvl3pPr marL="914400" indent="0" algn="ctr">
              <a:buNone/>
              <a:defRPr sz="1800" b="1">
                <a:solidFill>
                  <a:srgbClr val="FFFFFF"/>
                </a:solidFill>
              </a:defRPr>
            </a:lvl3pPr>
            <a:lvl4pPr marL="1371600" indent="0" algn="ctr">
              <a:buNone/>
              <a:defRPr sz="1600" b="1">
                <a:solidFill>
                  <a:srgbClr val="FFFFFF"/>
                </a:solidFill>
              </a:defRPr>
            </a:lvl4pPr>
            <a:lvl5pPr marL="1828800" indent="0" algn="ctr">
              <a:buNone/>
              <a:defRPr sz="1600" b="1">
                <a:solidFill>
                  <a:srgbClr val="FFFFFF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D5B2B-F529-4044-8341-EC3031907727}" type="datetimeFigureOut">
              <a:rPr lang="ko-KR" altLang="en-US" smtClean="0"/>
              <a:pPr/>
              <a:t>2010-12-03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0FD11-DCD0-4E87-9628-5F773075315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D5B2B-F529-4044-8341-EC3031907727}" type="datetimeFigureOut">
              <a:rPr lang="ko-KR" altLang="en-US" smtClean="0"/>
              <a:pPr/>
              <a:t>2010-12-03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0FD11-DCD0-4E87-9628-5F773075315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D5B2B-F529-4044-8341-EC3031907727}" type="datetimeFigureOut">
              <a:rPr lang="ko-KR" altLang="en-US" smtClean="0"/>
              <a:pPr/>
              <a:t>2010-12-03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0FD11-DCD0-4E87-9628-5F773075315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8219505" cy="593879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868" y="1590620"/>
            <a:ext cx="8218935" cy="453554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866111"/>
            <a:ext cx="8237260" cy="6877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D5B2B-F529-4044-8341-EC3031907727}" type="datetimeFigureOut">
              <a:rPr lang="ko-KR" altLang="en-US" smtClean="0"/>
              <a:pPr/>
              <a:t>2010-12-03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0FD11-DCD0-4E87-9628-5F773075315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1785926"/>
            <a:ext cx="3422654" cy="781052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28596" y="2566978"/>
            <a:ext cx="3422654" cy="804862"/>
          </a:xfrm>
        </p:spPr>
        <p:txBody>
          <a:bodyPr/>
          <a:lstStyle>
            <a:lvl1pPr marL="0" indent="0" algn="r">
              <a:buNone/>
              <a:defRPr sz="1400"/>
            </a:lvl1pPr>
            <a:lvl2pPr marL="457200" indent="0" algn="r">
              <a:buNone/>
              <a:defRPr sz="1200"/>
            </a:lvl2pPr>
            <a:lvl3pPr marL="914400" indent="0" algn="r">
              <a:buNone/>
              <a:defRPr sz="1000"/>
            </a:lvl3pPr>
            <a:lvl4pPr marL="1371600" indent="0" algn="r">
              <a:buNone/>
              <a:defRPr sz="900"/>
            </a:lvl4pPr>
            <a:lvl5pPr marL="1828800" indent="0" algn="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D5B2B-F529-4044-8341-EC3031907727}" type="datetimeFigureOut">
              <a:rPr lang="ko-KR" altLang="en-US" smtClean="0"/>
              <a:pPr/>
              <a:t>2010-12-03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0FD11-DCD0-4E87-9628-5F773075315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"/>
          </p:nvPr>
        </p:nvSpPr>
        <p:spPr>
          <a:xfrm>
            <a:off x="4000496" y="928670"/>
            <a:ext cx="4500594" cy="4500570"/>
          </a:xfrm>
          <a:prstGeom prst="roundRect">
            <a:avLst>
              <a:gd name="adj" fmla="val 8501"/>
            </a:avLst>
          </a:prstGeom>
          <a:noFill/>
          <a:ln w="165100" cap="rnd" cmpd="sng">
            <a:gradFill flip="none" rotWithShape="1">
              <a:gsLst>
                <a:gs pos="0">
                  <a:schemeClr val="accent2">
                    <a:tint val="20000"/>
                  </a:schemeClr>
                </a:gs>
                <a:gs pos="100000">
                  <a:schemeClr val="accent2">
                    <a:tint val="60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balanced" dir="t"/>
          </a:scene3d>
          <a:sp3d extrusionH="76200" prstMaterial="matte">
            <a:bevelT h="38100"/>
            <a:bevelB h="38100"/>
            <a:extrusionClr>
              <a:schemeClr val="bg2">
                <a:shade val="75000"/>
              </a:schemeClr>
            </a:extrusionClr>
          </a:sp3d>
        </p:spPr>
        <p:txBody>
          <a:bodyPr/>
          <a:lstStyle/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D5B2B-F529-4044-8341-EC3031907727}" type="datetimeFigureOut">
              <a:rPr lang="ko-KR" altLang="en-US" smtClean="0"/>
              <a:pPr/>
              <a:t>2010-12-03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0FD11-DCD0-4E87-9628-5F773075315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58082" y="274639"/>
            <a:ext cx="1328718" cy="5851525"/>
          </a:xfrm>
        </p:spPr>
        <p:txBody>
          <a:bodyPr vert="eaVert" anchor="b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28672"/>
            <a:ext cx="6900882" cy="519749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D5B2B-F529-4044-8341-EC3031907727}" type="datetimeFigureOut">
              <a:rPr lang="ko-KR" altLang="en-US" smtClean="0"/>
              <a:pPr/>
              <a:t>2010-12-03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0FD11-DCD0-4E87-9628-5F773075315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 noEditPoints="1"/>
          </p:cNvSpPr>
          <p:nvPr/>
        </p:nvSpPr>
        <p:spPr bwMode="blackGray">
          <a:xfrm flipH="1">
            <a:off x="-32" y="500042"/>
            <a:ext cx="2268129" cy="5929354"/>
          </a:xfrm>
          <a:custGeom>
            <a:avLst/>
            <a:gdLst/>
            <a:ahLst/>
            <a:cxnLst>
              <a:cxn ang="0">
                <a:pos x="487" y="2402"/>
              </a:cxn>
              <a:cxn ang="0">
                <a:pos x="608" y="2460"/>
              </a:cxn>
              <a:cxn ang="0">
                <a:pos x="610" y="2554"/>
              </a:cxn>
              <a:cxn ang="0">
                <a:pos x="893" y="2559"/>
              </a:cxn>
              <a:cxn ang="0">
                <a:pos x="772" y="2424"/>
              </a:cxn>
              <a:cxn ang="0">
                <a:pos x="334" y="2346"/>
              </a:cxn>
              <a:cxn ang="0">
                <a:pos x="447" y="2270"/>
              </a:cxn>
              <a:cxn ang="0">
                <a:pos x="696" y="2192"/>
              </a:cxn>
              <a:cxn ang="0">
                <a:pos x="801" y="2254"/>
              </a:cxn>
              <a:cxn ang="0">
                <a:pos x="914" y="2229"/>
              </a:cxn>
              <a:cxn ang="0">
                <a:pos x="996" y="2221"/>
              </a:cxn>
              <a:cxn ang="0">
                <a:pos x="833" y="2000"/>
              </a:cxn>
              <a:cxn ang="0">
                <a:pos x="891" y="2021"/>
              </a:cxn>
              <a:cxn ang="0">
                <a:pos x="603" y="1981"/>
              </a:cxn>
              <a:cxn ang="0">
                <a:pos x="334" y="2185"/>
              </a:cxn>
              <a:cxn ang="0">
                <a:pos x="415" y="2205"/>
              </a:cxn>
              <a:cxn ang="0">
                <a:pos x="568" y="2097"/>
              </a:cxn>
              <a:cxn ang="0">
                <a:pos x="923" y="1962"/>
              </a:cxn>
              <a:cxn ang="0">
                <a:pos x="707" y="1856"/>
              </a:cxn>
              <a:cxn ang="0">
                <a:pos x="783" y="1877"/>
              </a:cxn>
              <a:cxn ang="0">
                <a:pos x="1024" y="1938"/>
              </a:cxn>
              <a:cxn ang="0">
                <a:pos x="714" y="1767"/>
              </a:cxn>
              <a:cxn ang="0">
                <a:pos x="773" y="1779"/>
              </a:cxn>
              <a:cxn ang="0">
                <a:pos x="321" y="1789"/>
              </a:cxn>
              <a:cxn ang="0">
                <a:pos x="478" y="1916"/>
              </a:cxn>
              <a:cxn ang="0">
                <a:pos x="561" y="1954"/>
              </a:cxn>
              <a:cxn ang="0">
                <a:pos x="429" y="1744"/>
              </a:cxn>
              <a:cxn ang="0">
                <a:pos x="618" y="1731"/>
              </a:cxn>
              <a:cxn ang="0">
                <a:pos x="964" y="1657"/>
              </a:cxn>
              <a:cxn ang="0">
                <a:pos x="499" y="1689"/>
              </a:cxn>
              <a:cxn ang="0">
                <a:pos x="696" y="1680"/>
              </a:cxn>
              <a:cxn ang="0">
                <a:pos x="886" y="1764"/>
              </a:cxn>
              <a:cxn ang="0">
                <a:pos x="363" y="1496"/>
              </a:cxn>
              <a:cxn ang="0">
                <a:pos x="808" y="1481"/>
              </a:cxn>
              <a:cxn ang="0">
                <a:pos x="681" y="1492"/>
              </a:cxn>
              <a:cxn ang="0">
                <a:pos x="956" y="1592"/>
              </a:cxn>
              <a:cxn ang="0">
                <a:pos x="781" y="1312"/>
              </a:cxn>
              <a:cxn ang="0">
                <a:pos x="247" y="1405"/>
              </a:cxn>
              <a:cxn ang="0">
                <a:pos x="959" y="1228"/>
              </a:cxn>
              <a:cxn ang="0">
                <a:pos x="969" y="1142"/>
              </a:cxn>
              <a:cxn ang="0">
                <a:pos x="313" y="1025"/>
              </a:cxn>
              <a:cxn ang="0">
                <a:pos x="305" y="1085"/>
              </a:cxn>
              <a:cxn ang="0">
                <a:pos x="952" y="970"/>
              </a:cxn>
              <a:cxn ang="0">
                <a:pos x="915" y="820"/>
              </a:cxn>
              <a:cxn ang="0">
                <a:pos x="1029" y="881"/>
              </a:cxn>
              <a:cxn ang="0">
                <a:pos x="572" y="977"/>
              </a:cxn>
              <a:cxn ang="0">
                <a:pos x="643" y="757"/>
              </a:cxn>
              <a:cxn ang="0">
                <a:pos x="849" y="1016"/>
              </a:cxn>
              <a:cxn ang="0">
                <a:pos x="825" y="559"/>
              </a:cxn>
              <a:cxn ang="0">
                <a:pos x="1014" y="978"/>
              </a:cxn>
              <a:cxn ang="0">
                <a:pos x="985" y="1730"/>
              </a:cxn>
              <a:cxn ang="0">
                <a:pos x="1046" y="2030"/>
              </a:cxn>
              <a:cxn ang="0">
                <a:pos x="982" y="2783"/>
              </a:cxn>
              <a:cxn ang="0">
                <a:pos x="153" y="2108"/>
              </a:cxn>
              <a:cxn ang="0">
                <a:pos x="137" y="1741"/>
              </a:cxn>
              <a:cxn ang="0">
                <a:pos x="8" y="1398"/>
              </a:cxn>
              <a:cxn ang="0">
                <a:pos x="115" y="1367"/>
              </a:cxn>
              <a:cxn ang="0">
                <a:pos x="174" y="1117"/>
              </a:cxn>
              <a:cxn ang="0">
                <a:pos x="265" y="852"/>
              </a:cxn>
              <a:cxn ang="0">
                <a:pos x="648" y="458"/>
              </a:cxn>
              <a:cxn ang="0">
                <a:pos x="815" y="441"/>
              </a:cxn>
            </a:cxnLst>
            <a:rect l="0" t="0" r="0" b="0"/>
            <a:pathLst>
              <a:path w="1052" h="2787">
                <a:moveTo>
                  <a:pt x="957" y="2608"/>
                </a:moveTo>
                <a:lnTo>
                  <a:pt x="945" y="2627"/>
                </a:lnTo>
                <a:lnTo>
                  <a:pt x="934" y="2646"/>
                </a:lnTo>
                <a:lnTo>
                  <a:pt x="922" y="2665"/>
                </a:lnTo>
                <a:lnTo>
                  <a:pt x="907" y="2684"/>
                </a:lnTo>
                <a:lnTo>
                  <a:pt x="910" y="2684"/>
                </a:lnTo>
                <a:lnTo>
                  <a:pt x="916" y="2685"/>
                </a:lnTo>
                <a:lnTo>
                  <a:pt x="926" y="2686"/>
                </a:lnTo>
                <a:lnTo>
                  <a:pt x="938" y="2688"/>
                </a:lnTo>
                <a:lnTo>
                  <a:pt x="952" y="2690"/>
                </a:lnTo>
                <a:lnTo>
                  <a:pt x="966" y="2693"/>
                </a:lnTo>
                <a:lnTo>
                  <a:pt x="979" y="2696"/>
                </a:lnTo>
                <a:lnTo>
                  <a:pt x="990" y="2699"/>
                </a:lnTo>
                <a:lnTo>
                  <a:pt x="989" y="2696"/>
                </a:lnTo>
                <a:lnTo>
                  <a:pt x="987" y="2691"/>
                </a:lnTo>
                <a:lnTo>
                  <a:pt x="983" y="2681"/>
                </a:lnTo>
                <a:lnTo>
                  <a:pt x="980" y="2670"/>
                </a:lnTo>
                <a:lnTo>
                  <a:pt x="975" y="2658"/>
                </a:lnTo>
                <a:lnTo>
                  <a:pt x="970" y="2644"/>
                </a:lnTo>
                <a:lnTo>
                  <a:pt x="965" y="2630"/>
                </a:lnTo>
                <a:lnTo>
                  <a:pt x="957" y="2608"/>
                </a:lnTo>
                <a:close/>
                <a:moveTo>
                  <a:pt x="454" y="2402"/>
                </a:moveTo>
                <a:lnTo>
                  <a:pt x="421" y="2410"/>
                </a:lnTo>
                <a:lnTo>
                  <a:pt x="470" y="2463"/>
                </a:lnTo>
                <a:lnTo>
                  <a:pt x="478" y="2463"/>
                </a:lnTo>
                <a:lnTo>
                  <a:pt x="487" y="2402"/>
                </a:lnTo>
                <a:lnTo>
                  <a:pt x="454" y="2402"/>
                </a:lnTo>
                <a:close/>
                <a:moveTo>
                  <a:pt x="758" y="2306"/>
                </a:moveTo>
                <a:lnTo>
                  <a:pt x="731" y="2308"/>
                </a:lnTo>
                <a:lnTo>
                  <a:pt x="706" y="2312"/>
                </a:lnTo>
                <a:lnTo>
                  <a:pt x="680" y="2317"/>
                </a:lnTo>
                <a:lnTo>
                  <a:pt x="654" y="2324"/>
                </a:lnTo>
                <a:lnTo>
                  <a:pt x="630" y="2334"/>
                </a:lnTo>
                <a:lnTo>
                  <a:pt x="608" y="2344"/>
                </a:lnTo>
                <a:lnTo>
                  <a:pt x="588" y="2355"/>
                </a:lnTo>
                <a:lnTo>
                  <a:pt x="570" y="2367"/>
                </a:lnTo>
                <a:lnTo>
                  <a:pt x="555" y="2382"/>
                </a:lnTo>
                <a:lnTo>
                  <a:pt x="543" y="2396"/>
                </a:lnTo>
                <a:lnTo>
                  <a:pt x="535" y="2412"/>
                </a:lnTo>
                <a:lnTo>
                  <a:pt x="531" y="2428"/>
                </a:lnTo>
                <a:lnTo>
                  <a:pt x="531" y="2445"/>
                </a:lnTo>
                <a:lnTo>
                  <a:pt x="536" y="2463"/>
                </a:lnTo>
                <a:lnTo>
                  <a:pt x="545" y="2477"/>
                </a:lnTo>
                <a:lnTo>
                  <a:pt x="555" y="2487"/>
                </a:lnTo>
                <a:lnTo>
                  <a:pt x="567" y="2493"/>
                </a:lnTo>
                <a:lnTo>
                  <a:pt x="580" y="2497"/>
                </a:lnTo>
                <a:lnTo>
                  <a:pt x="592" y="2496"/>
                </a:lnTo>
                <a:lnTo>
                  <a:pt x="604" y="2493"/>
                </a:lnTo>
                <a:lnTo>
                  <a:pt x="614" y="2486"/>
                </a:lnTo>
                <a:lnTo>
                  <a:pt x="622" y="2476"/>
                </a:lnTo>
                <a:lnTo>
                  <a:pt x="627" y="2463"/>
                </a:lnTo>
                <a:lnTo>
                  <a:pt x="608" y="2460"/>
                </a:lnTo>
                <a:lnTo>
                  <a:pt x="596" y="2458"/>
                </a:lnTo>
                <a:lnTo>
                  <a:pt x="586" y="2454"/>
                </a:lnTo>
                <a:lnTo>
                  <a:pt x="580" y="2448"/>
                </a:lnTo>
                <a:lnTo>
                  <a:pt x="577" y="2439"/>
                </a:lnTo>
                <a:lnTo>
                  <a:pt x="578" y="2427"/>
                </a:lnTo>
                <a:lnTo>
                  <a:pt x="584" y="2416"/>
                </a:lnTo>
                <a:lnTo>
                  <a:pt x="592" y="2405"/>
                </a:lnTo>
                <a:lnTo>
                  <a:pt x="603" y="2397"/>
                </a:lnTo>
                <a:lnTo>
                  <a:pt x="615" y="2391"/>
                </a:lnTo>
                <a:lnTo>
                  <a:pt x="629" y="2387"/>
                </a:lnTo>
                <a:lnTo>
                  <a:pt x="642" y="2386"/>
                </a:lnTo>
                <a:lnTo>
                  <a:pt x="656" y="2388"/>
                </a:lnTo>
                <a:lnTo>
                  <a:pt x="670" y="2394"/>
                </a:lnTo>
                <a:lnTo>
                  <a:pt x="682" y="2404"/>
                </a:lnTo>
                <a:lnTo>
                  <a:pt x="693" y="2417"/>
                </a:lnTo>
                <a:lnTo>
                  <a:pt x="696" y="2425"/>
                </a:lnTo>
                <a:lnTo>
                  <a:pt x="698" y="2435"/>
                </a:lnTo>
                <a:lnTo>
                  <a:pt x="698" y="2447"/>
                </a:lnTo>
                <a:lnTo>
                  <a:pt x="696" y="2460"/>
                </a:lnTo>
                <a:lnTo>
                  <a:pt x="693" y="2474"/>
                </a:lnTo>
                <a:lnTo>
                  <a:pt x="686" y="2489"/>
                </a:lnTo>
                <a:lnTo>
                  <a:pt x="677" y="2504"/>
                </a:lnTo>
                <a:lnTo>
                  <a:pt x="666" y="2518"/>
                </a:lnTo>
                <a:lnTo>
                  <a:pt x="651" y="2531"/>
                </a:lnTo>
                <a:lnTo>
                  <a:pt x="632" y="2544"/>
                </a:lnTo>
                <a:lnTo>
                  <a:pt x="610" y="2554"/>
                </a:lnTo>
                <a:lnTo>
                  <a:pt x="631" y="2570"/>
                </a:lnTo>
                <a:lnTo>
                  <a:pt x="653" y="2584"/>
                </a:lnTo>
                <a:lnTo>
                  <a:pt x="677" y="2597"/>
                </a:lnTo>
                <a:lnTo>
                  <a:pt x="700" y="2610"/>
                </a:lnTo>
                <a:lnTo>
                  <a:pt x="724" y="2622"/>
                </a:lnTo>
                <a:lnTo>
                  <a:pt x="747" y="2632"/>
                </a:lnTo>
                <a:lnTo>
                  <a:pt x="769" y="2642"/>
                </a:lnTo>
                <a:lnTo>
                  <a:pt x="790" y="2650"/>
                </a:lnTo>
                <a:lnTo>
                  <a:pt x="808" y="2658"/>
                </a:lnTo>
                <a:lnTo>
                  <a:pt x="838" y="2667"/>
                </a:lnTo>
                <a:lnTo>
                  <a:pt x="849" y="2669"/>
                </a:lnTo>
                <a:lnTo>
                  <a:pt x="855" y="2669"/>
                </a:lnTo>
                <a:lnTo>
                  <a:pt x="858" y="2669"/>
                </a:lnTo>
                <a:lnTo>
                  <a:pt x="860" y="2660"/>
                </a:lnTo>
                <a:lnTo>
                  <a:pt x="862" y="2650"/>
                </a:lnTo>
                <a:lnTo>
                  <a:pt x="867" y="2637"/>
                </a:lnTo>
                <a:lnTo>
                  <a:pt x="872" y="2625"/>
                </a:lnTo>
                <a:lnTo>
                  <a:pt x="878" y="2610"/>
                </a:lnTo>
                <a:lnTo>
                  <a:pt x="884" y="2597"/>
                </a:lnTo>
                <a:lnTo>
                  <a:pt x="890" y="2584"/>
                </a:lnTo>
                <a:lnTo>
                  <a:pt x="895" y="2572"/>
                </a:lnTo>
                <a:lnTo>
                  <a:pt x="900" y="2561"/>
                </a:lnTo>
                <a:lnTo>
                  <a:pt x="904" y="2553"/>
                </a:lnTo>
                <a:lnTo>
                  <a:pt x="906" y="2548"/>
                </a:lnTo>
                <a:lnTo>
                  <a:pt x="907" y="2547"/>
                </a:lnTo>
                <a:lnTo>
                  <a:pt x="893" y="2559"/>
                </a:lnTo>
                <a:lnTo>
                  <a:pt x="880" y="2568"/>
                </a:lnTo>
                <a:lnTo>
                  <a:pt x="864" y="2572"/>
                </a:lnTo>
                <a:lnTo>
                  <a:pt x="848" y="2574"/>
                </a:lnTo>
                <a:lnTo>
                  <a:pt x="829" y="2573"/>
                </a:lnTo>
                <a:lnTo>
                  <a:pt x="810" y="2571"/>
                </a:lnTo>
                <a:lnTo>
                  <a:pt x="790" y="2570"/>
                </a:lnTo>
                <a:lnTo>
                  <a:pt x="767" y="2570"/>
                </a:lnTo>
                <a:lnTo>
                  <a:pt x="769" y="2567"/>
                </a:lnTo>
                <a:lnTo>
                  <a:pt x="774" y="2561"/>
                </a:lnTo>
                <a:lnTo>
                  <a:pt x="783" y="2554"/>
                </a:lnTo>
                <a:lnTo>
                  <a:pt x="792" y="2545"/>
                </a:lnTo>
                <a:lnTo>
                  <a:pt x="804" y="2535"/>
                </a:lnTo>
                <a:lnTo>
                  <a:pt x="816" y="2524"/>
                </a:lnTo>
                <a:lnTo>
                  <a:pt x="829" y="2513"/>
                </a:lnTo>
                <a:lnTo>
                  <a:pt x="842" y="2501"/>
                </a:lnTo>
                <a:lnTo>
                  <a:pt x="856" y="2490"/>
                </a:lnTo>
                <a:lnTo>
                  <a:pt x="880" y="2470"/>
                </a:lnTo>
                <a:lnTo>
                  <a:pt x="889" y="2462"/>
                </a:lnTo>
                <a:lnTo>
                  <a:pt x="896" y="2455"/>
                </a:lnTo>
                <a:lnTo>
                  <a:pt x="901" y="2452"/>
                </a:lnTo>
                <a:lnTo>
                  <a:pt x="903" y="2450"/>
                </a:lnTo>
                <a:lnTo>
                  <a:pt x="876" y="2452"/>
                </a:lnTo>
                <a:lnTo>
                  <a:pt x="853" y="2451"/>
                </a:lnTo>
                <a:lnTo>
                  <a:pt x="833" y="2450"/>
                </a:lnTo>
                <a:lnTo>
                  <a:pt x="767" y="2440"/>
                </a:lnTo>
                <a:lnTo>
                  <a:pt x="772" y="2424"/>
                </a:lnTo>
                <a:lnTo>
                  <a:pt x="781" y="2409"/>
                </a:lnTo>
                <a:lnTo>
                  <a:pt x="794" y="2397"/>
                </a:lnTo>
                <a:lnTo>
                  <a:pt x="809" y="2386"/>
                </a:lnTo>
                <a:lnTo>
                  <a:pt x="827" y="2377"/>
                </a:lnTo>
                <a:lnTo>
                  <a:pt x="846" y="2372"/>
                </a:lnTo>
                <a:lnTo>
                  <a:pt x="864" y="2367"/>
                </a:lnTo>
                <a:lnTo>
                  <a:pt x="882" y="2366"/>
                </a:lnTo>
                <a:lnTo>
                  <a:pt x="900" y="2367"/>
                </a:lnTo>
                <a:lnTo>
                  <a:pt x="915" y="2372"/>
                </a:lnTo>
                <a:lnTo>
                  <a:pt x="904" y="2355"/>
                </a:lnTo>
                <a:lnTo>
                  <a:pt x="891" y="2340"/>
                </a:lnTo>
                <a:lnTo>
                  <a:pt x="873" y="2328"/>
                </a:lnTo>
                <a:lnTo>
                  <a:pt x="853" y="2319"/>
                </a:lnTo>
                <a:lnTo>
                  <a:pt x="832" y="2313"/>
                </a:lnTo>
                <a:lnTo>
                  <a:pt x="808" y="2308"/>
                </a:lnTo>
                <a:lnTo>
                  <a:pt x="783" y="2306"/>
                </a:lnTo>
                <a:lnTo>
                  <a:pt x="758" y="2306"/>
                </a:lnTo>
                <a:close/>
                <a:moveTo>
                  <a:pt x="371" y="2235"/>
                </a:moveTo>
                <a:lnTo>
                  <a:pt x="339" y="2240"/>
                </a:lnTo>
                <a:lnTo>
                  <a:pt x="299" y="2249"/>
                </a:lnTo>
                <a:lnTo>
                  <a:pt x="280" y="2253"/>
                </a:lnTo>
                <a:lnTo>
                  <a:pt x="264" y="2257"/>
                </a:lnTo>
                <a:lnTo>
                  <a:pt x="279" y="2280"/>
                </a:lnTo>
                <a:lnTo>
                  <a:pt x="295" y="2303"/>
                </a:lnTo>
                <a:lnTo>
                  <a:pt x="313" y="2325"/>
                </a:lnTo>
                <a:lnTo>
                  <a:pt x="334" y="2346"/>
                </a:lnTo>
                <a:lnTo>
                  <a:pt x="356" y="2365"/>
                </a:lnTo>
                <a:lnTo>
                  <a:pt x="379" y="2382"/>
                </a:lnTo>
                <a:lnTo>
                  <a:pt x="404" y="2394"/>
                </a:lnTo>
                <a:lnTo>
                  <a:pt x="411" y="2387"/>
                </a:lnTo>
                <a:lnTo>
                  <a:pt x="428" y="2370"/>
                </a:lnTo>
                <a:lnTo>
                  <a:pt x="436" y="2361"/>
                </a:lnTo>
                <a:lnTo>
                  <a:pt x="444" y="2352"/>
                </a:lnTo>
                <a:lnTo>
                  <a:pt x="452" y="2345"/>
                </a:lnTo>
                <a:lnTo>
                  <a:pt x="457" y="2339"/>
                </a:lnTo>
                <a:lnTo>
                  <a:pt x="461" y="2335"/>
                </a:lnTo>
                <a:lnTo>
                  <a:pt x="462" y="2334"/>
                </a:lnTo>
                <a:lnTo>
                  <a:pt x="444" y="2336"/>
                </a:lnTo>
                <a:lnTo>
                  <a:pt x="430" y="2337"/>
                </a:lnTo>
                <a:lnTo>
                  <a:pt x="417" y="2335"/>
                </a:lnTo>
                <a:lnTo>
                  <a:pt x="405" y="2334"/>
                </a:lnTo>
                <a:lnTo>
                  <a:pt x="394" y="2330"/>
                </a:lnTo>
                <a:lnTo>
                  <a:pt x="383" y="2328"/>
                </a:lnTo>
                <a:lnTo>
                  <a:pt x="371" y="2326"/>
                </a:lnTo>
                <a:lnTo>
                  <a:pt x="373" y="2318"/>
                </a:lnTo>
                <a:lnTo>
                  <a:pt x="375" y="2309"/>
                </a:lnTo>
                <a:lnTo>
                  <a:pt x="379" y="2298"/>
                </a:lnTo>
                <a:lnTo>
                  <a:pt x="387" y="2288"/>
                </a:lnTo>
                <a:lnTo>
                  <a:pt x="395" y="2282"/>
                </a:lnTo>
                <a:lnTo>
                  <a:pt x="405" y="2279"/>
                </a:lnTo>
                <a:lnTo>
                  <a:pt x="433" y="2273"/>
                </a:lnTo>
                <a:lnTo>
                  <a:pt x="447" y="2270"/>
                </a:lnTo>
                <a:lnTo>
                  <a:pt x="462" y="2265"/>
                </a:lnTo>
                <a:lnTo>
                  <a:pt x="446" y="2259"/>
                </a:lnTo>
                <a:lnTo>
                  <a:pt x="432" y="2251"/>
                </a:lnTo>
                <a:lnTo>
                  <a:pt x="416" y="2244"/>
                </a:lnTo>
                <a:lnTo>
                  <a:pt x="401" y="2238"/>
                </a:lnTo>
                <a:lnTo>
                  <a:pt x="386" y="2235"/>
                </a:lnTo>
                <a:lnTo>
                  <a:pt x="371" y="2235"/>
                </a:lnTo>
                <a:close/>
                <a:moveTo>
                  <a:pt x="926" y="2137"/>
                </a:moveTo>
                <a:lnTo>
                  <a:pt x="915" y="2146"/>
                </a:lnTo>
                <a:lnTo>
                  <a:pt x="900" y="2155"/>
                </a:lnTo>
                <a:lnTo>
                  <a:pt x="883" y="2167"/>
                </a:lnTo>
                <a:lnTo>
                  <a:pt x="866" y="2179"/>
                </a:lnTo>
                <a:lnTo>
                  <a:pt x="829" y="2202"/>
                </a:lnTo>
                <a:lnTo>
                  <a:pt x="811" y="2213"/>
                </a:lnTo>
                <a:lnTo>
                  <a:pt x="794" y="2224"/>
                </a:lnTo>
                <a:lnTo>
                  <a:pt x="776" y="2231"/>
                </a:lnTo>
                <a:lnTo>
                  <a:pt x="762" y="2236"/>
                </a:lnTo>
                <a:lnTo>
                  <a:pt x="748" y="2238"/>
                </a:lnTo>
                <a:lnTo>
                  <a:pt x="731" y="2237"/>
                </a:lnTo>
                <a:lnTo>
                  <a:pt x="718" y="2235"/>
                </a:lnTo>
                <a:lnTo>
                  <a:pt x="709" y="2231"/>
                </a:lnTo>
                <a:lnTo>
                  <a:pt x="702" y="2225"/>
                </a:lnTo>
                <a:lnTo>
                  <a:pt x="697" y="2218"/>
                </a:lnTo>
                <a:lnTo>
                  <a:pt x="695" y="2211"/>
                </a:lnTo>
                <a:lnTo>
                  <a:pt x="695" y="2202"/>
                </a:lnTo>
                <a:lnTo>
                  <a:pt x="696" y="2192"/>
                </a:lnTo>
                <a:lnTo>
                  <a:pt x="700" y="2180"/>
                </a:lnTo>
                <a:lnTo>
                  <a:pt x="706" y="2173"/>
                </a:lnTo>
                <a:lnTo>
                  <a:pt x="712" y="2169"/>
                </a:lnTo>
                <a:lnTo>
                  <a:pt x="719" y="2167"/>
                </a:lnTo>
                <a:lnTo>
                  <a:pt x="728" y="2168"/>
                </a:lnTo>
                <a:lnTo>
                  <a:pt x="736" y="2170"/>
                </a:lnTo>
                <a:lnTo>
                  <a:pt x="732" y="2165"/>
                </a:lnTo>
                <a:lnTo>
                  <a:pt x="726" y="2160"/>
                </a:lnTo>
                <a:lnTo>
                  <a:pt x="718" y="2157"/>
                </a:lnTo>
                <a:lnTo>
                  <a:pt x="707" y="2156"/>
                </a:lnTo>
                <a:lnTo>
                  <a:pt x="696" y="2158"/>
                </a:lnTo>
                <a:lnTo>
                  <a:pt x="685" y="2166"/>
                </a:lnTo>
                <a:lnTo>
                  <a:pt x="676" y="2176"/>
                </a:lnTo>
                <a:lnTo>
                  <a:pt x="671" y="2188"/>
                </a:lnTo>
                <a:lnTo>
                  <a:pt x="668" y="2202"/>
                </a:lnTo>
                <a:lnTo>
                  <a:pt x="668" y="2216"/>
                </a:lnTo>
                <a:lnTo>
                  <a:pt x="671" y="2229"/>
                </a:lnTo>
                <a:lnTo>
                  <a:pt x="676" y="2240"/>
                </a:lnTo>
                <a:lnTo>
                  <a:pt x="685" y="2250"/>
                </a:lnTo>
                <a:lnTo>
                  <a:pt x="699" y="2259"/>
                </a:lnTo>
                <a:lnTo>
                  <a:pt x="718" y="2265"/>
                </a:lnTo>
                <a:lnTo>
                  <a:pt x="738" y="2268"/>
                </a:lnTo>
                <a:lnTo>
                  <a:pt x="760" y="2268"/>
                </a:lnTo>
                <a:lnTo>
                  <a:pt x="780" y="2264"/>
                </a:lnTo>
                <a:lnTo>
                  <a:pt x="791" y="2260"/>
                </a:lnTo>
                <a:lnTo>
                  <a:pt x="801" y="2254"/>
                </a:lnTo>
                <a:lnTo>
                  <a:pt x="809" y="2248"/>
                </a:lnTo>
                <a:lnTo>
                  <a:pt x="819" y="2241"/>
                </a:lnTo>
                <a:lnTo>
                  <a:pt x="829" y="2233"/>
                </a:lnTo>
                <a:lnTo>
                  <a:pt x="841" y="2223"/>
                </a:lnTo>
                <a:lnTo>
                  <a:pt x="856" y="2211"/>
                </a:lnTo>
                <a:lnTo>
                  <a:pt x="874" y="2196"/>
                </a:lnTo>
                <a:lnTo>
                  <a:pt x="893" y="2188"/>
                </a:lnTo>
                <a:lnTo>
                  <a:pt x="909" y="2184"/>
                </a:lnTo>
                <a:lnTo>
                  <a:pt x="925" y="2185"/>
                </a:lnTo>
                <a:lnTo>
                  <a:pt x="938" y="2188"/>
                </a:lnTo>
                <a:lnTo>
                  <a:pt x="950" y="2193"/>
                </a:lnTo>
                <a:lnTo>
                  <a:pt x="960" y="2202"/>
                </a:lnTo>
                <a:lnTo>
                  <a:pt x="968" y="2210"/>
                </a:lnTo>
                <a:lnTo>
                  <a:pt x="973" y="2219"/>
                </a:lnTo>
                <a:lnTo>
                  <a:pt x="974" y="2225"/>
                </a:lnTo>
                <a:lnTo>
                  <a:pt x="974" y="2240"/>
                </a:lnTo>
                <a:lnTo>
                  <a:pt x="973" y="2247"/>
                </a:lnTo>
                <a:lnTo>
                  <a:pt x="970" y="2254"/>
                </a:lnTo>
                <a:lnTo>
                  <a:pt x="966" y="2259"/>
                </a:lnTo>
                <a:lnTo>
                  <a:pt x="958" y="2262"/>
                </a:lnTo>
                <a:lnTo>
                  <a:pt x="948" y="2262"/>
                </a:lnTo>
                <a:lnTo>
                  <a:pt x="937" y="2259"/>
                </a:lnTo>
                <a:lnTo>
                  <a:pt x="928" y="2254"/>
                </a:lnTo>
                <a:lnTo>
                  <a:pt x="921" y="2248"/>
                </a:lnTo>
                <a:lnTo>
                  <a:pt x="915" y="2240"/>
                </a:lnTo>
                <a:lnTo>
                  <a:pt x="914" y="2229"/>
                </a:lnTo>
                <a:lnTo>
                  <a:pt x="915" y="2219"/>
                </a:lnTo>
                <a:lnTo>
                  <a:pt x="904" y="2228"/>
                </a:lnTo>
                <a:lnTo>
                  <a:pt x="895" y="2240"/>
                </a:lnTo>
                <a:lnTo>
                  <a:pt x="889" y="2252"/>
                </a:lnTo>
                <a:lnTo>
                  <a:pt x="885" y="2266"/>
                </a:lnTo>
                <a:lnTo>
                  <a:pt x="884" y="2279"/>
                </a:lnTo>
                <a:lnTo>
                  <a:pt x="886" y="2290"/>
                </a:lnTo>
                <a:lnTo>
                  <a:pt x="893" y="2297"/>
                </a:lnTo>
                <a:lnTo>
                  <a:pt x="901" y="2305"/>
                </a:lnTo>
                <a:lnTo>
                  <a:pt x="911" y="2311"/>
                </a:lnTo>
                <a:lnTo>
                  <a:pt x="923" y="2317"/>
                </a:lnTo>
                <a:lnTo>
                  <a:pt x="936" y="2323"/>
                </a:lnTo>
                <a:lnTo>
                  <a:pt x="943" y="2328"/>
                </a:lnTo>
                <a:lnTo>
                  <a:pt x="948" y="2333"/>
                </a:lnTo>
                <a:lnTo>
                  <a:pt x="953" y="2336"/>
                </a:lnTo>
                <a:lnTo>
                  <a:pt x="959" y="2338"/>
                </a:lnTo>
                <a:lnTo>
                  <a:pt x="968" y="2339"/>
                </a:lnTo>
                <a:lnTo>
                  <a:pt x="981" y="2341"/>
                </a:lnTo>
                <a:lnTo>
                  <a:pt x="984" y="2332"/>
                </a:lnTo>
                <a:lnTo>
                  <a:pt x="986" y="2323"/>
                </a:lnTo>
                <a:lnTo>
                  <a:pt x="989" y="2313"/>
                </a:lnTo>
                <a:lnTo>
                  <a:pt x="997" y="2297"/>
                </a:lnTo>
                <a:lnTo>
                  <a:pt x="1002" y="2279"/>
                </a:lnTo>
                <a:lnTo>
                  <a:pt x="1002" y="2260"/>
                </a:lnTo>
                <a:lnTo>
                  <a:pt x="1001" y="2240"/>
                </a:lnTo>
                <a:lnTo>
                  <a:pt x="996" y="2221"/>
                </a:lnTo>
                <a:lnTo>
                  <a:pt x="989" y="2202"/>
                </a:lnTo>
                <a:lnTo>
                  <a:pt x="980" y="2185"/>
                </a:lnTo>
                <a:lnTo>
                  <a:pt x="968" y="2169"/>
                </a:lnTo>
                <a:lnTo>
                  <a:pt x="956" y="2155"/>
                </a:lnTo>
                <a:lnTo>
                  <a:pt x="941" y="2144"/>
                </a:lnTo>
                <a:lnTo>
                  <a:pt x="926" y="2137"/>
                </a:lnTo>
                <a:close/>
                <a:moveTo>
                  <a:pt x="709" y="2075"/>
                </a:moveTo>
                <a:lnTo>
                  <a:pt x="602" y="2082"/>
                </a:lnTo>
                <a:lnTo>
                  <a:pt x="602" y="2090"/>
                </a:lnTo>
                <a:lnTo>
                  <a:pt x="627" y="2181"/>
                </a:lnTo>
                <a:lnTo>
                  <a:pt x="631" y="2179"/>
                </a:lnTo>
                <a:lnTo>
                  <a:pt x="637" y="2176"/>
                </a:lnTo>
                <a:lnTo>
                  <a:pt x="641" y="2174"/>
                </a:lnTo>
                <a:lnTo>
                  <a:pt x="645" y="2173"/>
                </a:lnTo>
                <a:lnTo>
                  <a:pt x="651" y="2169"/>
                </a:lnTo>
                <a:lnTo>
                  <a:pt x="659" y="2165"/>
                </a:lnTo>
                <a:lnTo>
                  <a:pt x="669" y="2158"/>
                </a:lnTo>
                <a:lnTo>
                  <a:pt x="681" y="2151"/>
                </a:lnTo>
                <a:lnTo>
                  <a:pt x="693" y="2141"/>
                </a:lnTo>
                <a:lnTo>
                  <a:pt x="706" y="2130"/>
                </a:lnTo>
                <a:lnTo>
                  <a:pt x="717" y="2118"/>
                </a:lnTo>
                <a:lnTo>
                  <a:pt x="728" y="2104"/>
                </a:lnTo>
                <a:lnTo>
                  <a:pt x="736" y="2090"/>
                </a:lnTo>
                <a:lnTo>
                  <a:pt x="742" y="2075"/>
                </a:lnTo>
                <a:lnTo>
                  <a:pt x="709" y="2075"/>
                </a:lnTo>
                <a:close/>
                <a:moveTo>
                  <a:pt x="833" y="2000"/>
                </a:moveTo>
                <a:lnTo>
                  <a:pt x="818" y="2001"/>
                </a:lnTo>
                <a:lnTo>
                  <a:pt x="805" y="2005"/>
                </a:lnTo>
                <a:lnTo>
                  <a:pt x="794" y="2015"/>
                </a:lnTo>
                <a:lnTo>
                  <a:pt x="783" y="2029"/>
                </a:lnTo>
                <a:lnTo>
                  <a:pt x="778" y="2042"/>
                </a:lnTo>
                <a:lnTo>
                  <a:pt x="776" y="2057"/>
                </a:lnTo>
                <a:lnTo>
                  <a:pt x="777" y="2072"/>
                </a:lnTo>
                <a:lnTo>
                  <a:pt x="781" y="2088"/>
                </a:lnTo>
                <a:lnTo>
                  <a:pt x="786" y="2103"/>
                </a:lnTo>
                <a:lnTo>
                  <a:pt x="793" y="2118"/>
                </a:lnTo>
                <a:lnTo>
                  <a:pt x="800" y="2130"/>
                </a:lnTo>
                <a:lnTo>
                  <a:pt x="808" y="2138"/>
                </a:lnTo>
                <a:lnTo>
                  <a:pt x="816" y="2143"/>
                </a:lnTo>
                <a:lnTo>
                  <a:pt x="828" y="2145"/>
                </a:lnTo>
                <a:lnTo>
                  <a:pt x="842" y="2144"/>
                </a:lnTo>
                <a:lnTo>
                  <a:pt x="857" y="2141"/>
                </a:lnTo>
                <a:lnTo>
                  <a:pt x="872" y="2136"/>
                </a:lnTo>
                <a:lnTo>
                  <a:pt x="886" y="2128"/>
                </a:lnTo>
                <a:lnTo>
                  <a:pt x="898" y="2118"/>
                </a:lnTo>
                <a:lnTo>
                  <a:pt x="907" y="2105"/>
                </a:lnTo>
                <a:lnTo>
                  <a:pt x="912" y="2092"/>
                </a:lnTo>
                <a:lnTo>
                  <a:pt x="913" y="2077"/>
                </a:lnTo>
                <a:lnTo>
                  <a:pt x="911" y="2062"/>
                </a:lnTo>
                <a:lnTo>
                  <a:pt x="907" y="2048"/>
                </a:lnTo>
                <a:lnTo>
                  <a:pt x="900" y="2033"/>
                </a:lnTo>
                <a:lnTo>
                  <a:pt x="891" y="2021"/>
                </a:lnTo>
                <a:lnTo>
                  <a:pt x="879" y="2012"/>
                </a:lnTo>
                <a:lnTo>
                  <a:pt x="866" y="2006"/>
                </a:lnTo>
                <a:lnTo>
                  <a:pt x="849" y="2002"/>
                </a:lnTo>
                <a:lnTo>
                  <a:pt x="833" y="2000"/>
                </a:lnTo>
                <a:close/>
                <a:moveTo>
                  <a:pt x="977" y="1980"/>
                </a:moveTo>
                <a:lnTo>
                  <a:pt x="970" y="1982"/>
                </a:lnTo>
                <a:lnTo>
                  <a:pt x="965" y="1986"/>
                </a:lnTo>
                <a:lnTo>
                  <a:pt x="963" y="1990"/>
                </a:lnTo>
                <a:lnTo>
                  <a:pt x="961" y="1996"/>
                </a:lnTo>
                <a:lnTo>
                  <a:pt x="961" y="2004"/>
                </a:lnTo>
                <a:lnTo>
                  <a:pt x="962" y="2010"/>
                </a:lnTo>
                <a:lnTo>
                  <a:pt x="966" y="2017"/>
                </a:lnTo>
                <a:lnTo>
                  <a:pt x="973" y="2021"/>
                </a:lnTo>
                <a:lnTo>
                  <a:pt x="983" y="2023"/>
                </a:lnTo>
                <a:lnTo>
                  <a:pt x="991" y="2022"/>
                </a:lnTo>
                <a:lnTo>
                  <a:pt x="999" y="2018"/>
                </a:lnTo>
                <a:lnTo>
                  <a:pt x="1003" y="2013"/>
                </a:lnTo>
                <a:lnTo>
                  <a:pt x="1006" y="2006"/>
                </a:lnTo>
                <a:lnTo>
                  <a:pt x="1006" y="1998"/>
                </a:lnTo>
                <a:lnTo>
                  <a:pt x="1003" y="1992"/>
                </a:lnTo>
                <a:lnTo>
                  <a:pt x="998" y="1987"/>
                </a:lnTo>
                <a:lnTo>
                  <a:pt x="991" y="1982"/>
                </a:lnTo>
                <a:lnTo>
                  <a:pt x="984" y="1980"/>
                </a:lnTo>
                <a:lnTo>
                  <a:pt x="977" y="1980"/>
                </a:lnTo>
                <a:close/>
                <a:moveTo>
                  <a:pt x="628" y="1971"/>
                </a:moveTo>
                <a:lnTo>
                  <a:pt x="603" y="1981"/>
                </a:lnTo>
                <a:lnTo>
                  <a:pt x="576" y="1988"/>
                </a:lnTo>
                <a:lnTo>
                  <a:pt x="546" y="1996"/>
                </a:lnTo>
                <a:lnTo>
                  <a:pt x="516" y="2004"/>
                </a:lnTo>
                <a:lnTo>
                  <a:pt x="486" y="2010"/>
                </a:lnTo>
                <a:lnTo>
                  <a:pt x="455" y="2017"/>
                </a:lnTo>
                <a:lnTo>
                  <a:pt x="424" y="2024"/>
                </a:lnTo>
                <a:lnTo>
                  <a:pt x="395" y="2031"/>
                </a:lnTo>
                <a:lnTo>
                  <a:pt x="367" y="2037"/>
                </a:lnTo>
                <a:lnTo>
                  <a:pt x="341" y="2045"/>
                </a:lnTo>
                <a:lnTo>
                  <a:pt x="318" y="2053"/>
                </a:lnTo>
                <a:lnTo>
                  <a:pt x="299" y="2062"/>
                </a:lnTo>
                <a:lnTo>
                  <a:pt x="283" y="2072"/>
                </a:lnTo>
                <a:lnTo>
                  <a:pt x="271" y="2082"/>
                </a:lnTo>
                <a:lnTo>
                  <a:pt x="265" y="2094"/>
                </a:lnTo>
                <a:lnTo>
                  <a:pt x="262" y="2107"/>
                </a:lnTo>
                <a:lnTo>
                  <a:pt x="261" y="2121"/>
                </a:lnTo>
                <a:lnTo>
                  <a:pt x="262" y="2136"/>
                </a:lnTo>
                <a:lnTo>
                  <a:pt x="264" y="2150"/>
                </a:lnTo>
                <a:lnTo>
                  <a:pt x="269" y="2163"/>
                </a:lnTo>
                <a:lnTo>
                  <a:pt x="274" y="2174"/>
                </a:lnTo>
                <a:lnTo>
                  <a:pt x="280" y="2181"/>
                </a:lnTo>
                <a:lnTo>
                  <a:pt x="289" y="2185"/>
                </a:lnTo>
                <a:lnTo>
                  <a:pt x="298" y="2188"/>
                </a:lnTo>
                <a:lnTo>
                  <a:pt x="310" y="2189"/>
                </a:lnTo>
                <a:lnTo>
                  <a:pt x="322" y="2188"/>
                </a:lnTo>
                <a:lnTo>
                  <a:pt x="334" y="2185"/>
                </a:lnTo>
                <a:lnTo>
                  <a:pt x="346" y="2179"/>
                </a:lnTo>
                <a:lnTo>
                  <a:pt x="355" y="2170"/>
                </a:lnTo>
                <a:lnTo>
                  <a:pt x="363" y="2158"/>
                </a:lnTo>
                <a:lnTo>
                  <a:pt x="346" y="2160"/>
                </a:lnTo>
                <a:lnTo>
                  <a:pt x="332" y="2160"/>
                </a:lnTo>
                <a:lnTo>
                  <a:pt x="320" y="2157"/>
                </a:lnTo>
                <a:lnTo>
                  <a:pt x="312" y="2151"/>
                </a:lnTo>
                <a:lnTo>
                  <a:pt x="305" y="2144"/>
                </a:lnTo>
                <a:lnTo>
                  <a:pt x="302" y="2136"/>
                </a:lnTo>
                <a:lnTo>
                  <a:pt x="300" y="2126"/>
                </a:lnTo>
                <a:lnTo>
                  <a:pt x="302" y="2113"/>
                </a:lnTo>
                <a:lnTo>
                  <a:pt x="309" y="2101"/>
                </a:lnTo>
                <a:lnTo>
                  <a:pt x="320" y="2092"/>
                </a:lnTo>
                <a:lnTo>
                  <a:pt x="335" y="2086"/>
                </a:lnTo>
                <a:lnTo>
                  <a:pt x="355" y="2082"/>
                </a:lnTo>
                <a:lnTo>
                  <a:pt x="366" y="2084"/>
                </a:lnTo>
                <a:lnTo>
                  <a:pt x="377" y="2089"/>
                </a:lnTo>
                <a:lnTo>
                  <a:pt x="386" y="2099"/>
                </a:lnTo>
                <a:lnTo>
                  <a:pt x="393" y="2112"/>
                </a:lnTo>
                <a:lnTo>
                  <a:pt x="400" y="2127"/>
                </a:lnTo>
                <a:lnTo>
                  <a:pt x="405" y="2145"/>
                </a:lnTo>
                <a:lnTo>
                  <a:pt x="410" y="2163"/>
                </a:lnTo>
                <a:lnTo>
                  <a:pt x="411" y="2184"/>
                </a:lnTo>
                <a:lnTo>
                  <a:pt x="412" y="2204"/>
                </a:lnTo>
                <a:lnTo>
                  <a:pt x="413" y="2205"/>
                </a:lnTo>
                <a:lnTo>
                  <a:pt x="415" y="2205"/>
                </a:lnTo>
                <a:lnTo>
                  <a:pt x="419" y="2203"/>
                </a:lnTo>
                <a:lnTo>
                  <a:pt x="424" y="2202"/>
                </a:lnTo>
                <a:lnTo>
                  <a:pt x="431" y="2201"/>
                </a:lnTo>
                <a:lnTo>
                  <a:pt x="440" y="2201"/>
                </a:lnTo>
                <a:lnTo>
                  <a:pt x="450" y="2202"/>
                </a:lnTo>
                <a:lnTo>
                  <a:pt x="463" y="2205"/>
                </a:lnTo>
                <a:lnTo>
                  <a:pt x="477" y="2211"/>
                </a:lnTo>
                <a:lnTo>
                  <a:pt x="495" y="2219"/>
                </a:lnTo>
                <a:lnTo>
                  <a:pt x="487" y="2203"/>
                </a:lnTo>
                <a:lnTo>
                  <a:pt x="472" y="2173"/>
                </a:lnTo>
                <a:lnTo>
                  <a:pt x="467" y="2158"/>
                </a:lnTo>
                <a:lnTo>
                  <a:pt x="466" y="2144"/>
                </a:lnTo>
                <a:lnTo>
                  <a:pt x="466" y="2130"/>
                </a:lnTo>
                <a:lnTo>
                  <a:pt x="472" y="2117"/>
                </a:lnTo>
                <a:lnTo>
                  <a:pt x="474" y="2117"/>
                </a:lnTo>
                <a:lnTo>
                  <a:pt x="480" y="2119"/>
                </a:lnTo>
                <a:lnTo>
                  <a:pt x="490" y="2121"/>
                </a:lnTo>
                <a:lnTo>
                  <a:pt x="502" y="2126"/>
                </a:lnTo>
                <a:lnTo>
                  <a:pt x="516" y="2135"/>
                </a:lnTo>
                <a:lnTo>
                  <a:pt x="532" y="2146"/>
                </a:lnTo>
                <a:lnTo>
                  <a:pt x="546" y="2161"/>
                </a:lnTo>
                <a:lnTo>
                  <a:pt x="561" y="2181"/>
                </a:lnTo>
                <a:lnTo>
                  <a:pt x="559" y="2156"/>
                </a:lnTo>
                <a:lnTo>
                  <a:pt x="560" y="2133"/>
                </a:lnTo>
                <a:lnTo>
                  <a:pt x="564" y="2114"/>
                </a:lnTo>
                <a:lnTo>
                  <a:pt x="568" y="2097"/>
                </a:lnTo>
                <a:lnTo>
                  <a:pt x="575" y="2082"/>
                </a:lnTo>
                <a:lnTo>
                  <a:pt x="582" y="2069"/>
                </a:lnTo>
                <a:lnTo>
                  <a:pt x="589" y="2056"/>
                </a:lnTo>
                <a:lnTo>
                  <a:pt x="597" y="2044"/>
                </a:lnTo>
                <a:lnTo>
                  <a:pt x="606" y="2031"/>
                </a:lnTo>
                <a:lnTo>
                  <a:pt x="613" y="2019"/>
                </a:lnTo>
                <a:lnTo>
                  <a:pt x="619" y="2005"/>
                </a:lnTo>
                <a:lnTo>
                  <a:pt x="624" y="1989"/>
                </a:lnTo>
                <a:lnTo>
                  <a:pt x="628" y="1971"/>
                </a:lnTo>
                <a:close/>
                <a:moveTo>
                  <a:pt x="909" y="1961"/>
                </a:moveTo>
                <a:lnTo>
                  <a:pt x="904" y="1963"/>
                </a:lnTo>
                <a:lnTo>
                  <a:pt x="899" y="1968"/>
                </a:lnTo>
                <a:lnTo>
                  <a:pt x="896" y="1976"/>
                </a:lnTo>
                <a:lnTo>
                  <a:pt x="897" y="1985"/>
                </a:lnTo>
                <a:lnTo>
                  <a:pt x="901" y="1993"/>
                </a:lnTo>
                <a:lnTo>
                  <a:pt x="906" y="1998"/>
                </a:lnTo>
                <a:lnTo>
                  <a:pt x="913" y="2002"/>
                </a:lnTo>
                <a:lnTo>
                  <a:pt x="922" y="2003"/>
                </a:lnTo>
                <a:lnTo>
                  <a:pt x="929" y="2001"/>
                </a:lnTo>
                <a:lnTo>
                  <a:pt x="936" y="1996"/>
                </a:lnTo>
                <a:lnTo>
                  <a:pt x="939" y="1990"/>
                </a:lnTo>
                <a:lnTo>
                  <a:pt x="940" y="1983"/>
                </a:lnTo>
                <a:lnTo>
                  <a:pt x="938" y="1976"/>
                </a:lnTo>
                <a:lnTo>
                  <a:pt x="935" y="1969"/>
                </a:lnTo>
                <a:lnTo>
                  <a:pt x="928" y="1965"/>
                </a:lnTo>
                <a:lnTo>
                  <a:pt x="923" y="1962"/>
                </a:lnTo>
                <a:lnTo>
                  <a:pt x="915" y="1961"/>
                </a:lnTo>
                <a:lnTo>
                  <a:pt x="909" y="1961"/>
                </a:lnTo>
                <a:close/>
                <a:moveTo>
                  <a:pt x="840" y="1936"/>
                </a:moveTo>
                <a:lnTo>
                  <a:pt x="833" y="1938"/>
                </a:lnTo>
                <a:lnTo>
                  <a:pt x="828" y="1942"/>
                </a:lnTo>
                <a:lnTo>
                  <a:pt x="827" y="1949"/>
                </a:lnTo>
                <a:lnTo>
                  <a:pt x="827" y="1956"/>
                </a:lnTo>
                <a:lnTo>
                  <a:pt x="828" y="1963"/>
                </a:lnTo>
                <a:lnTo>
                  <a:pt x="832" y="1967"/>
                </a:lnTo>
                <a:lnTo>
                  <a:pt x="839" y="1970"/>
                </a:lnTo>
                <a:lnTo>
                  <a:pt x="848" y="1971"/>
                </a:lnTo>
                <a:lnTo>
                  <a:pt x="855" y="1970"/>
                </a:lnTo>
                <a:lnTo>
                  <a:pt x="860" y="1969"/>
                </a:lnTo>
                <a:lnTo>
                  <a:pt x="863" y="1967"/>
                </a:lnTo>
                <a:lnTo>
                  <a:pt x="867" y="1965"/>
                </a:lnTo>
                <a:lnTo>
                  <a:pt x="870" y="1960"/>
                </a:lnTo>
                <a:lnTo>
                  <a:pt x="871" y="1953"/>
                </a:lnTo>
                <a:lnTo>
                  <a:pt x="869" y="1945"/>
                </a:lnTo>
                <a:lnTo>
                  <a:pt x="865" y="1941"/>
                </a:lnTo>
                <a:lnTo>
                  <a:pt x="861" y="1938"/>
                </a:lnTo>
                <a:lnTo>
                  <a:pt x="854" y="1937"/>
                </a:lnTo>
                <a:lnTo>
                  <a:pt x="848" y="1936"/>
                </a:lnTo>
                <a:lnTo>
                  <a:pt x="840" y="1936"/>
                </a:lnTo>
                <a:close/>
                <a:moveTo>
                  <a:pt x="727" y="1851"/>
                </a:moveTo>
                <a:lnTo>
                  <a:pt x="716" y="1853"/>
                </a:lnTo>
                <a:lnTo>
                  <a:pt x="707" y="1856"/>
                </a:lnTo>
                <a:lnTo>
                  <a:pt x="701" y="1861"/>
                </a:lnTo>
                <a:lnTo>
                  <a:pt x="694" y="1873"/>
                </a:lnTo>
                <a:lnTo>
                  <a:pt x="687" y="1888"/>
                </a:lnTo>
                <a:lnTo>
                  <a:pt x="681" y="1904"/>
                </a:lnTo>
                <a:lnTo>
                  <a:pt x="670" y="1941"/>
                </a:lnTo>
                <a:lnTo>
                  <a:pt x="665" y="1960"/>
                </a:lnTo>
                <a:lnTo>
                  <a:pt x="662" y="1979"/>
                </a:lnTo>
                <a:lnTo>
                  <a:pt x="659" y="1997"/>
                </a:lnTo>
                <a:lnTo>
                  <a:pt x="657" y="2012"/>
                </a:lnTo>
                <a:lnTo>
                  <a:pt x="655" y="2026"/>
                </a:lnTo>
                <a:lnTo>
                  <a:pt x="656" y="2036"/>
                </a:lnTo>
                <a:lnTo>
                  <a:pt x="657" y="2042"/>
                </a:lnTo>
                <a:lnTo>
                  <a:pt x="660" y="2044"/>
                </a:lnTo>
                <a:lnTo>
                  <a:pt x="674" y="2041"/>
                </a:lnTo>
                <a:lnTo>
                  <a:pt x="690" y="2034"/>
                </a:lnTo>
                <a:lnTo>
                  <a:pt x="706" y="2025"/>
                </a:lnTo>
                <a:lnTo>
                  <a:pt x="721" y="2013"/>
                </a:lnTo>
                <a:lnTo>
                  <a:pt x="736" y="1998"/>
                </a:lnTo>
                <a:lnTo>
                  <a:pt x="750" y="1983"/>
                </a:lnTo>
                <a:lnTo>
                  <a:pt x="762" y="1966"/>
                </a:lnTo>
                <a:lnTo>
                  <a:pt x="773" y="1950"/>
                </a:lnTo>
                <a:lnTo>
                  <a:pt x="781" y="1933"/>
                </a:lnTo>
                <a:lnTo>
                  <a:pt x="787" y="1917"/>
                </a:lnTo>
                <a:lnTo>
                  <a:pt x="789" y="1902"/>
                </a:lnTo>
                <a:lnTo>
                  <a:pt x="788" y="1889"/>
                </a:lnTo>
                <a:lnTo>
                  <a:pt x="783" y="1877"/>
                </a:lnTo>
                <a:lnTo>
                  <a:pt x="775" y="1867"/>
                </a:lnTo>
                <a:lnTo>
                  <a:pt x="764" y="1860"/>
                </a:lnTo>
                <a:lnTo>
                  <a:pt x="751" y="1855"/>
                </a:lnTo>
                <a:lnTo>
                  <a:pt x="740" y="1852"/>
                </a:lnTo>
                <a:lnTo>
                  <a:pt x="727" y="1851"/>
                </a:lnTo>
                <a:close/>
                <a:moveTo>
                  <a:pt x="893" y="1824"/>
                </a:moveTo>
                <a:lnTo>
                  <a:pt x="886" y="1825"/>
                </a:lnTo>
                <a:lnTo>
                  <a:pt x="880" y="1828"/>
                </a:lnTo>
                <a:lnTo>
                  <a:pt x="874" y="1831"/>
                </a:lnTo>
                <a:lnTo>
                  <a:pt x="870" y="1838"/>
                </a:lnTo>
                <a:lnTo>
                  <a:pt x="865" y="1847"/>
                </a:lnTo>
                <a:lnTo>
                  <a:pt x="861" y="1858"/>
                </a:lnTo>
                <a:lnTo>
                  <a:pt x="860" y="1868"/>
                </a:lnTo>
                <a:lnTo>
                  <a:pt x="862" y="1877"/>
                </a:lnTo>
                <a:lnTo>
                  <a:pt x="870" y="1887"/>
                </a:lnTo>
                <a:lnTo>
                  <a:pt x="881" y="1898"/>
                </a:lnTo>
                <a:lnTo>
                  <a:pt x="895" y="1909"/>
                </a:lnTo>
                <a:lnTo>
                  <a:pt x="914" y="1919"/>
                </a:lnTo>
                <a:lnTo>
                  <a:pt x="934" y="1929"/>
                </a:lnTo>
                <a:lnTo>
                  <a:pt x="956" y="1938"/>
                </a:lnTo>
                <a:lnTo>
                  <a:pt x="980" y="1944"/>
                </a:lnTo>
                <a:lnTo>
                  <a:pt x="994" y="1947"/>
                </a:lnTo>
                <a:lnTo>
                  <a:pt x="1006" y="1948"/>
                </a:lnTo>
                <a:lnTo>
                  <a:pt x="1014" y="1946"/>
                </a:lnTo>
                <a:lnTo>
                  <a:pt x="1020" y="1943"/>
                </a:lnTo>
                <a:lnTo>
                  <a:pt x="1024" y="1938"/>
                </a:lnTo>
                <a:lnTo>
                  <a:pt x="1025" y="1934"/>
                </a:lnTo>
                <a:lnTo>
                  <a:pt x="1025" y="1929"/>
                </a:lnTo>
                <a:lnTo>
                  <a:pt x="1024" y="1925"/>
                </a:lnTo>
                <a:lnTo>
                  <a:pt x="1024" y="1922"/>
                </a:lnTo>
                <a:lnTo>
                  <a:pt x="1023" y="1920"/>
                </a:lnTo>
                <a:lnTo>
                  <a:pt x="1015" y="1913"/>
                </a:lnTo>
                <a:lnTo>
                  <a:pt x="1003" y="1908"/>
                </a:lnTo>
                <a:lnTo>
                  <a:pt x="989" y="1904"/>
                </a:lnTo>
                <a:lnTo>
                  <a:pt x="972" y="1900"/>
                </a:lnTo>
                <a:lnTo>
                  <a:pt x="955" y="1896"/>
                </a:lnTo>
                <a:lnTo>
                  <a:pt x="939" y="1892"/>
                </a:lnTo>
                <a:lnTo>
                  <a:pt x="926" y="1889"/>
                </a:lnTo>
                <a:lnTo>
                  <a:pt x="915" y="1884"/>
                </a:lnTo>
                <a:lnTo>
                  <a:pt x="909" y="1878"/>
                </a:lnTo>
                <a:lnTo>
                  <a:pt x="905" y="1871"/>
                </a:lnTo>
                <a:lnTo>
                  <a:pt x="904" y="1861"/>
                </a:lnTo>
                <a:lnTo>
                  <a:pt x="905" y="1853"/>
                </a:lnTo>
                <a:lnTo>
                  <a:pt x="907" y="1845"/>
                </a:lnTo>
                <a:lnTo>
                  <a:pt x="908" y="1837"/>
                </a:lnTo>
                <a:lnTo>
                  <a:pt x="907" y="1831"/>
                </a:lnTo>
                <a:lnTo>
                  <a:pt x="904" y="1827"/>
                </a:lnTo>
                <a:lnTo>
                  <a:pt x="899" y="1824"/>
                </a:lnTo>
                <a:lnTo>
                  <a:pt x="893" y="1824"/>
                </a:lnTo>
                <a:close/>
                <a:moveTo>
                  <a:pt x="740" y="1762"/>
                </a:moveTo>
                <a:lnTo>
                  <a:pt x="727" y="1764"/>
                </a:lnTo>
                <a:lnTo>
                  <a:pt x="714" y="1767"/>
                </a:lnTo>
                <a:lnTo>
                  <a:pt x="701" y="1770"/>
                </a:lnTo>
                <a:lnTo>
                  <a:pt x="677" y="1781"/>
                </a:lnTo>
                <a:lnTo>
                  <a:pt x="664" y="1790"/>
                </a:lnTo>
                <a:lnTo>
                  <a:pt x="652" y="1797"/>
                </a:lnTo>
                <a:lnTo>
                  <a:pt x="639" y="1806"/>
                </a:lnTo>
                <a:lnTo>
                  <a:pt x="629" y="1814"/>
                </a:lnTo>
                <a:lnTo>
                  <a:pt x="620" y="1821"/>
                </a:lnTo>
                <a:lnTo>
                  <a:pt x="615" y="1827"/>
                </a:lnTo>
                <a:lnTo>
                  <a:pt x="609" y="1835"/>
                </a:lnTo>
                <a:lnTo>
                  <a:pt x="606" y="1844"/>
                </a:lnTo>
                <a:lnTo>
                  <a:pt x="604" y="1852"/>
                </a:lnTo>
                <a:lnTo>
                  <a:pt x="602" y="1861"/>
                </a:lnTo>
                <a:lnTo>
                  <a:pt x="619" y="1854"/>
                </a:lnTo>
                <a:lnTo>
                  <a:pt x="630" y="1849"/>
                </a:lnTo>
                <a:lnTo>
                  <a:pt x="644" y="1844"/>
                </a:lnTo>
                <a:lnTo>
                  <a:pt x="661" y="1838"/>
                </a:lnTo>
                <a:lnTo>
                  <a:pt x="679" y="1833"/>
                </a:lnTo>
                <a:lnTo>
                  <a:pt x="698" y="1828"/>
                </a:lnTo>
                <a:lnTo>
                  <a:pt x="719" y="1824"/>
                </a:lnTo>
                <a:lnTo>
                  <a:pt x="740" y="1822"/>
                </a:lnTo>
                <a:lnTo>
                  <a:pt x="762" y="1822"/>
                </a:lnTo>
                <a:lnTo>
                  <a:pt x="783" y="1823"/>
                </a:lnTo>
                <a:lnTo>
                  <a:pt x="781" y="1812"/>
                </a:lnTo>
                <a:lnTo>
                  <a:pt x="778" y="1800"/>
                </a:lnTo>
                <a:lnTo>
                  <a:pt x="775" y="1789"/>
                </a:lnTo>
                <a:lnTo>
                  <a:pt x="773" y="1779"/>
                </a:lnTo>
                <a:lnTo>
                  <a:pt x="767" y="1770"/>
                </a:lnTo>
                <a:lnTo>
                  <a:pt x="761" y="1766"/>
                </a:lnTo>
                <a:lnTo>
                  <a:pt x="751" y="1763"/>
                </a:lnTo>
                <a:lnTo>
                  <a:pt x="740" y="1762"/>
                </a:lnTo>
                <a:close/>
                <a:moveTo>
                  <a:pt x="362" y="1738"/>
                </a:moveTo>
                <a:lnTo>
                  <a:pt x="341" y="1739"/>
                </a:lnTo>
                <a:lnTo>
                  <a:pt x="323" y="1740"/>
                </a:lnTo>
                <a:lnTo>
                  <a:pt x="307" y="1743"/>
                </a:lnTo>
                <a:lnTo>
                  <a:pt x="293" y="1747"/>
                </a:lnTo>
                <a:lnTo>
                  <a:pt x="284" y="1751"/>
                </a:lnTo>
                <a:lnTo>
                  <a:pt x="274" y="1760"/>
                </a:lnTo>
                <a:lnTo>
                  <a:pt x="266" y="1771"/>
                </a:lnTo>
                <a:lnTo>
                  <a:pt x="261" y="1783"/>
                </a:lnTo>
                <a:lnTo>
                  <a:pt x="258" y="1795"/>
                </a:lnTo>
                <a:lnTo>
                  <a:pt x="257" y="1806"/>
                </a:lnTo>
                <a:lnTo>
                  <a:pt x="256" y="1815"/>
                </a:lnTo>
                <a:lnTo>
                  <a:pt x="256" y="1823"/>
                </a:lnTo>
                <a:lnTo>
                  <a:pt x="258" y="1818"/>
                </a:lnTo>
                <a:lnTo>
                  <a:pt x="261" y="1812"/>
                </a:lnTo>
                <a:lnTo>
                  <a:pt x="266" y="1806"/>
                </a:lnTo>
                <a:lnTo>
                  <a:pt x="271" y="1800"/>
                </a:lnTo>
                <a:lnTo>
                  <a:pt x="278" y="1794"/>
                </a:lnTo>
                <a:lnTo>
                  <a:pt x="287" y="1789"/>
                </a:lnTo>
                <a:lnTo>
                  <a:pt x="296" y="1786"/>
                </a:lnTo>
                <a:lnTo>
                  <a:pt x="308" y="1785"/>
                </a:lnTo>
                <a:lnTo>
                  <a:pt x="321" y="1789"/>
                </a:lnTo>
                <a:lnTo>
                  <a:pt x="332" y="1795"/>
                </a:lnTo>
                <a:lnTo>
                  <a:pt x="339" y="1801"/>
                </a:lnTo>
                <a:lnTo>
                  <a:pt x="343" y="1807"/>
                </a:lnTo>
                <a:lnTo>
                  <a:pt x="343" y="1813"/>
                </a:lnTo>
                <a:lnTo>
                  <a:pt x="341" y="1819"/>
                </a:lnTo>
                <a:lnTo>
                  <a:pt x="338" y="1823"/>
                </a:lnTo>
                <a:lnTo>
                  <a:pt x="289" y="1892"/>
                </a:lnTo>
                <a:lnTo>
                  <a:pt x="338" y="1915"/>
                </a:lnTo>
                <a:lnTo>
                  <a:pt x="352" y="1900"/>
                </a:lnTo>
                <a:lnTo>
                  <a:pt x="364" y="1885"/>
                </a:lnTo>
                <a:lnTo>
                  <a:pt x="375" y="1872"/>
                </a:lnTo>
                <a:lnTo>
                  <a:pt x="387" y="1861"/>
                </a:lnTo>
                <a:lnTo>
                  <a:pt x="401" y="1850"/>
                </a:lnTo>
                <a:lnTo>
                  <a:pt x="421" y="1839"/>
                </a:lnTo>
                <a:lnTo>
                  <a:pt x="431" y="1838"/>
                </a:lnTo>
                <a:lnTo>
                  <a:pt x="440" y="1837"/>
                </a:lnTo>
                <a:lnTo>
                  <a:pt x="449" y="1839"/>
                </a:lnTo>
                <a:lnTo>
                  <a:pt x="459" y="1845"/>
                </a:lnTo>
                <a:lnTo>
                  <a:pt x="470" y="1854"/>
                </a:lnTo>
                <a:lnTo>
                  <a:pt x="477" y="1861"/>
                </a:lnTo>
                <a:lnTo>
                  <a:pt x="481" y="1870"/>
                </a:lnTo>
                <a:lnTo>
                  <a:pt x="485" y="1879"/>
                </a:lnTo>
                <a:lnTo>
                  <a:pt x="487" y="1889"/>
                </a:lnTo>
                <a:lnTo>
                  <a:pt x="486" y="1898"/>
                </a:lnTo>
                <a:lnTo>
                  <a:pt x="484" y="1907"/>
                </a:lnTo>
                <a:lnTo>
                  <a:pt x="478" y="1916"/>
                </a:lnTo>
                <a:lnTo>
                  <a:pt x="470" y="1922"/>
                </a:lnTo>
                <a:lnTo>
                  <a:pt x="458" y="1927"/>
                </a:lnTo>
                <a:lnTo>
                  <a:pt x="447" y="1927"/>
                </a:lnTo>
                <a:lnTo>
                  <a:pt x="437" y="1925"/>
                </a:lnTo>
                <a:lnTo>
                  <a:pt x="428" y="1920"/>
                </a:lnTo>
                <a:lnTo>
                  <a:pt x="422" y="1911"/>
                </a:lnTo>
                <a:lnTo>
                  <a:pt x="416" y="1902"/>
                </a:lnTo>
                <a:lnTo>
                  <a:pt x="412" y="1892"/>
                </a:lnTo>
                <a:lnTo>
                  <a:pt x="410" y="1894"/>
                </a:lnTo>
                <a:lnTo>
                  <a:pt x="406" y="1899"/>
                </a:lnTo>
                <a:lnTo>
                  <a:pt x="401" y="1905"/>
                </a:lnTo>
                <a:lnTo>
                  <a:pt x="398" y="1912"/>
                </a:lnTo>
                <a:lnTo>
                  <a:pt x="396" y="1921"/>
                </a:lnTo>
                <a:lnTo>
                  <a:pt x="395" y="1930"/>
                </a:lnTo>
                <a:lnTo>
                  <a:pt x="398" y="1939"/>
                </a:lnTo>
                <a:lnTo>
                  <a:pt x="404" y="1949"/>
                </a:lnTo>
                <a:lnTo>
                  <a:pt x="415" y="1957"/>
                </a:lnTo>
                <a:lnTo>
                  <a:pt x="425" y="1961"/>
                </a:lnTo>
                <a:lnTo>
                  <a:pt x="439" y="1965"/>
                </a:lnTo>
                <a:lnTo>
                  <a:pt x="455" y="1967"/>
                </a:lnTo>
                <a:lnTo>
                  <a:pt x="471" y="1968"/>
                </a:lnTo>
                <a:lnTo>
                  <a:pt x="489" y="1968"/>
                </a:lnTo>
                <a:lnTo>
                  <a:pt x="508" y="1967"/>
                </a:lnTo>
                <a:lnTo>
                  <a:pt x="526" y="1964"/>
                </a:lnTo>
                <a:lnTo>
                  <a:pt x="544" y="1960"/>
                </a:lnTo>
                <a:lnTo>
                  <a:pt x="561" y="1954"/>
                </a:lnTo>
                <a:lnTo>
                  <a:pt x="575" y="1947"/>
                </a:lnTo>
                <a:lnTo>
                  <a:pt x="587" y="1938"/>
                </a:lnTo>
                <a:lnTo>
                  <a:pt x="596" y="1927"/>
                </a:lnTo>
                <a:lnTo>
                  <a:pt x="601" y="1914"/>
                </a:lnTo>
                <a:lnTo>
                  <a:pt x="602" y="1900"/>
                </a:lnTo>
                <a:lnTo>
                  <a:pt x="599" y="1895"/>
                </a:lnTo>
                <a:lnTo>
                  <a:pt x="592" y="1891"/>
                </a:lnTo>
                <a:lnTo>
                  <a:pt x="581" y="1886"/>
                </a:lnTo>
                <a:lnTo>
                  <a:pt x="568" y="1882"/>
                </a:lnTo>
                <a:lnTo>
                  <a:pt x="554" y="1877"/>
                </a:lnTo>
                <a:lnTo>
                  <a:pt x="538" y="1872"/>
                </a:lnTo>
                <a:lnTo>
                  <a:pt x="524" y="1867"/>
                </a:lnTo>
                <a:lnTo>
                  <a:pt x="511" y="1861"/>
                </a:lnTo>
                <a:lnTo>
                  <a:pt x="526" y="1851"/>
                </a:lnTo>
                <a:lnTo>
                  <a:pt x="536" y="1847"/>
                </a:lnTo>
                <a:lnTo>
                  <a:pt x="543" y="1842"/>
                </a:lnTo>
                <a:lnTo>
                  <a:pt x="550" y="1837"/>
                </a:lnTo>
                <a:lnTo>
                  <a:pt x="554" y="1831"/>
                </a:lnTo>
                <a:lnTo>
                  <a:pt x="553" y="1823"/>
                </a:lnTo>
                <a:lnTo>
                  <a:pt x="543" y="1806"/>
                </a:lnTo>
                <a:lnTo>
                  <a:pt x="530" y="1790"/>
                </a:lnTo>
                <a:lnTo>
                  <a:pt x="513" y="1776"/>
                </a:lnTo>
                <a:lnTo>
                  <a:pt x="495" y="1765"/>
                </a:lnTo>
                <a:lnTo>
                  <a:pt x="474" y="1757"/>
                </a:lnTo>
                <a:lnTo>
                  <a:pt x="452" y="1749"/>
                </a:lnTo>
                <a:lnTo>
                  <a:pt x="429" y="1744"/>
                </a:lnTo>
                <a:lnTo>
                  <a:pt x="406" y="1740"/>
                </a:lnTo>
                <a:lnTo>
                  <a:pt x="383" y="1739"/>
                </a:lnTo>
                <a:lnTo>
                  <a:pt x="362" y="1738"/>
                </a:lnTo>
                <a:close/>
                <a:moveTo>
                  <a:pt x="589" y="1671"/>
                </a:moveTo>
                <a:lnTo>
                  <a:pt x="583" y="1674"/>
                </a:lnTo>
                <a:lnTo>
                  <a:pt x="575" y="1680"/>
                </a:lnTo>
                <a:lnTo>
                  <a:pt x="565" y="1686"/>
                </a:lnTo>
                <a:lnTo>
                  <a:pt x="554" y="1694"/>
                </a:lnTo>
                <a:lnTo>
                  <a:pt x="543" y="1702"/>
                </a:lnTo>
                <a:lnTo>
                  <a:pt x="532" y="1710"/>
                </a:lnTo>
                <a:lnTo>
                  <a:pt x="521" y="1718"/>
                </a:lnTo>
                <a:lnTo>
                  <a:pt x="511" y="1724"/>
                </a:lnTo>
                <a:lnTo>
                  <a:pt x="513" y="1727"/>
                </a:lnTo>
                <a:lnTo>
                  <a:pt x="518" y="1733"/>
                </a:lnTo>
                <a:lnTo>
                  <a:pt x="523" y="1740"/>
                </a:lnTo>
                <a:lnTo>
                  <a:pt x="532" y="1747"/>
                </a:lnTo>
                <a:lnTo>
                  <a:pt x="542" y="1755"/>
                </a:lnTo>
                <a:lnTo>
                  <a:pt x="553" y="1762"/>
                </a:lnTo>
                <a:lnTo>
                  <a:pt x="565" y="1768"/>
                </a:lnTo>
                <a:lnTo>
                  <a:pt x="579" y="1772"/>
                </a:lnTo>
                <a:lnTo>
                  <a:pt x="595" y="1773"/>
                </a:lnTo>
                <a:lnTo>
                  <a:pt x="610" y="1770"/>
                </a:lnTo>
                <a:lnTo>
                  <a:pt x="627" y="1762"/>
                </a:lnTo>
                <a:lnTo>
                  <a:pt x="626" y="1760"/>
                </a:lnTo>
                <a:lnTo>
                  <a:pt x="621" y="1743"/>
                </a:lnTo>
                <a:lnTo>
                  <a:pt x="618" y="1731"/>
                </a:lnTo>
                <a:lnTo>
                  <a:pt x="614" y="1718"/>
                </a:lnTo>
                <a:lnTo>
                  <a:pt x="609" y="1705"/>
                </a:lnTo>
                <a:lnTo>
                  <a:pt x="606" y="1692"/>
                </a:lnTo>
                <a:lnTo>
                  <a:pt x="601" y="1682"/>
                </a:lnTo>
                <a:lnTo>
                  <a:pt x="597" y="1674"/>
                </a:lnTo>
                <a:lnTo>
                  <a:pt x="594" y="1671"/>
                </a:lnTo>
                <a:lnTo>
                  <a:pt x="589" y="1671"/>
                </a:lnTo>
                <a:close/>
                <a:moveTo>
                  <a:pt x="915" y="1643"/>
                </a:moveTo>
                <a:lnTo>
                  <a:pt x="907" y="1646"/>
                </a:lnTo>
                <a:lnTo>
                  <a:pt x="902" y="1651"/>
                </a:lnTo>
                <a:lnTo>
                  <a:pt x="898" y="1658"/>
                </a:lnTo>
                <a:lnTo>
                  <a:pt x="897" y="1665"/>
                </a:lnTo>
                <a:lnTo>
                  <a:pt x="898" y="1672"/>
                </a:lnTo>
                <a:lnTo>
                  <a:pt x="901" y="1676"/>
                </a:lnTo>
                <a:lnTo>
                  <a:pt x="906" y="1678"/>
                </a:lnTo>
                <a:lnTo>
                  <a:pt x="916" y="1680"/>
                </a:lnTo>
                <a:lnTo>
                  <a:pt x="929" y="1680"/>
                </a:lnTo>
                <a:lnTo>
                  <a:pt x="944" y="1682"/>
                </a:lnTo>
                <a:lnTo>
                  <a:pt x="960" y="1684"/>
                </a:lnTo>
                <a:lnTo>
                  <a:pt x="976" y="1685"/>
                </a:lnTo>
                <a:lnTo>
                  <a:pt x="990" y="1686"/>
                </a:lnTo>
                <a:lnTo>
                  <a:pt x="985" y="1679"/>
                </a:lnTo>
                <a:lnTo>
                  <a:pt x="981" y="1670"/>
                </a:lnTo>
                <a:lnTo>
                  <a:pt x="976" y="1663"/>
                </a:lnTo>
                <a:lnTo>
                  <a:pt x="970" y="1659"/>
                </a:lnTo>
                <a:lnTo>
                  <a:pt x="964" y="1657"/>
                </a:lnTo>
                <a:lnTo>
                  <a:pt x="956" y="1653"/>
                </a:lnTo>
                <a:lnTo>
                  <a:pt x="946" y="1649"/>
                </a:lnTo>
                <a:lnTo>
                  <a:pt x="935" y="1647"/>
                </a:lnTo>
                <a:lnTo>
                  <a:pt x="925" y="1644"/>
                </a:lnTo>
                <a:lnTo>
                  <a:pt x="915" y="1643"/>
                </a:lnTo>
                <a:close/>
                <a:moveTo>
                  <a:pt x="517" y="1641"/>
                </a:moveTo>
                <a:lnTo>
                  <a:pt x="508" y="1641"/>
                </a:lnTo>
                <a:lnTo>
                  <a:pt x="496" y="1641"/>
                </a:lnTo>
                <a:lnTo>
                  <a:pt x="479" y="1642"/>
                </a:lnTo>
                <a:lnTo>
                  <a:pt x="461" y="1643"/>
                </a:lnTo>
                <a:lnTo>
                  <a:pt x="441" y="1645"/>
                </a:lnTo>
                <a:lnTo>
                  <a:pt x="402" y="1647"/>
                </a:lnTo>
                <a:lnTo>
                  <a:pt x="385" y="1647"/>
                </a:lnTo>
                <a:lnTo>
                  <a:pt x="371" y="1648"/>
                </a:lnTo>
                <a:lnTo>
                  <a:pt x="383" y="1659"/>
                </a:lnTo>
                <a:lnTo>
                  <a:pt x="392" y="1667"/>
                </a:lnTo>
                <a:lnTo>
                  <a:pt x="403" y="1674"/>
                </a:lnTo>
                <a:lnTo>
                  <a:pt x="415" y="1684"/>
                </a:lnTo>
                <a:lnTo>
                  <a:pt x="427" y="1691"/>
                </a:lnTo>
                <a:lnTo>
                  <a:pt x="438" y="1699"/>
                </a:lnTo>
                <a:lnTo>
                  <a:pt x="449" y="1706"/>
                </a:lnTo>
                <a:lnTo>
                  <a:pt x="457" y="1710"/>
                </a:lnTo>
                <a:lnTo>
                  <a:pt x="466" y="1707"/>
                </a:lnTo>
                <a:lnTo>
                  <a:pt x="477" y="1704"/>
                </a:lnTo>
                <a:lnTo>
                  <a:pt x="488" y="1698"/>
                </a:lnTo>
                <a:lnTo>
                  <a:pt x="499" y="1689"/>
                </a:lnTo>
                <a:lnTo>
                  <a:pt x="506" y="1672"/>
                </a:lnTo>
                <a:lnTo>
                  <a:pt x="510" y="1663"/>
                </a:lnTo>
                <a:lnTo>
                  <a:pt x="514" y="1654"/>
                </a:lnTo>
                <a:lnTo>
                  <a:pt x="517" y="1647"/>
                </a:lnTo>
                <a:lnTo>
                  <a:pt x="519" y="1642"/>
                </a:lnTo>
                <a:lnTo>
                  <a:pt x="520" y="1641"/>
                </a:lnTo>
                <a:lnTo>
                  <a:pt x="517" y="1641"/>
                </a:lnTo>
                <a:close/>
                <a:moveTo>
                  <a:pt x="737" y="1636"/>
                </a:moveTo>
                <a:lnTo>
                  <a:pt x="718" y="1638"/>
                </a:lnTo>
                <a:lnTo>
                  <a:pt x="707" y="1642"/>
                </a:lnTo>
                <a:lnTo>
                  <a:pt x="696" y="1647"/>
                </a:lnTo>
                <a:lnTo>
                  <a:pt x="687" y="1655"/>
                </a:lnTo>
                <a:lnTo>
                  <a:pt x="679" y="1663"/>
                </a:lnTo>
                <a:lnTo>
                  <a:pt x="674" y="1673"/>
                </a:lnTo>
                <a:lnTo>
                  <a:pt x="671" y="1683"/>
                </a:lnTo>
                <a:lnTo>
                  <a:pt x="670" y="1694"/>
                </a:lnTo>
                <a:lnTo>
                  <a:pt x="674" y="1704"/>
                </a:lnTo>
                <a:lnTo>
                  <a:pt x="681" y="1714"/>
                </a:lnTo>
                <a:lnTo>
                  <a:pt x="693" y="1724"/>
                </a:lnTo>
                <a:lnTo>
                  <a:pt x="686" y="1713"/>
                </a:lnTo>
                <a:lnTo>
                  <a:pt x="683" y="1704"/>
                </a:lnTo>
                <a:lnTo>
                  <a:pt x="682" y="1696"/>
                </a:lnTo>
                <a:lnTo>
                  <a:pt x="684" y="1691"/>
                </a:lnTo>
                <a:lnTo>
                  <a:pt x="687" y="1686"/>
                </a:lnTo>
                <a:lnTo>
                  <a:pt x="691" y="1683"/>
                </a:lnTo>
                <a:lnTo>
                  <a:pt x="696" y="1680"/>
                </a:lnTo>
                <a:lnTo>
                  <a:pt x="706" y="1674"/>
                </a:lnTo>
                <a:lnTo>
                  <a:pt x="717" y="1673"/>
                </a:lnTo>
                <a:lnTo>
                  <a:pt x="729" y="1674"/>
                </a:lnTo>
                <a:lnTo>
                  <a:pt x="740" y="1675"/>
                </a:lnTo>
                <a:lnTo>
                  <a:pt x="749" y="1678"/>
                </a:lnTo>
                <a:lnTo>
                  <a:pt x="756" y="1680"/>
                </a:lnTo>
                <a:lnTo>
                  <a:pt x="763" y="1684"/>
                </a:lnTo>
                <a:lnTo>
                  <a:pt x="762" y="1699"/>
                </a:lnTo>
                <a:lnTo>
                  <a:pt x="762" y="1711"/>
                </a:lnTo>
                <a:lnTo>
                  <a:pt x="767" y="1721"/>
                </a:lnTo>
                <a:lnTo>
                  <a:pt x="773" y="1729"/>
                </a:lnTo>
                <a:lnTo>
                  <a:pt x="787" y="1743"/>
                </a:lnTo>
                <a:lnTo>
                  <a:pt x="796" y="1750"/>
                </a:lnTo>
                <a:lnTo>
                  <a:pt x="805" y="1757"/>
                </a:lnTo>
                <a:lnTo>
                  <a:pt x="812" y="1765"/>
                </a:lnTo>
                <a:lnTo>
                  <a:pt x="818" y="1774"/>
                </a:lnTo>
                <a:lnTo>
                  <a:pt x="823" y="1786"/>
                </a:lnTo>
                <a:lnTo>
                  <a:pt x="825" y="1801"/>
                </a:lnTo>
                <a:lnTo>
                  <a:pt x="833" y="1800"/>
                </a:lnTo>
                <a:lnTo>
                  <a:pt x="843" y="1798"/>
                </a:lnTo>
                <a:lnTo>
                  <a:pt x="854" y="1796"/>
                </a:lnTo>
                <a:lnTo>
                  <a:pt x="864" y="1793"/>
                </a:lnTo>
                <a:lnTo>
                  <a:pt x="873" y="1790"/>
                </a:lnTo>
                <a:lnTo>
                  <a:pt x="880" y="1784"/>
                </a:lnTo>
                <a:lnTo>
                  <a:pt x="883" y="1777"/>
                </a:lnTo>
                <a:lnTo>
                  <a:pt x="886" y="1764"/>
                </a:lnTo>
                <a:lnTo>
                  <a:pt x="887" y="1750"/>
                </a:lnTo>
                <a:lnTo>
                  <a:pt x="886" y="1735"/>
                </a:lnTo>
                <a:lnTo>
                  <a:pt x="882" y="1720"/>
                </a:lnTo>
                <a:lnTo>
                  <a:pt x="876" y="1711"/>
                </a:lnTo>
                <a:lnTo>
                  <a:pt x="867" y="1701"/>
                </a:lnTo>
                <a:lnTo>
                  <a:pt x="856" y="1690"/>
                </a:lnTo>
                <a:lnTo>
                  <a:pt x="843" y="1680"/>
                </a:lnTo>
                <a:lnTo>
                  <a:pt x="831" y="1670"/>
                </a:lnTo>
                <a:lnTo>
                  <a:pt x="818" y="1662"/>
                </a:lnTo>
                <a:lnTo>
                  <a:pt x="808" y="1656"/>
                </a:lnTo>
                <a:lnTo>
                  <a:pt x="793" y="1648"/>
                </a:lnTo>
                <a:lnTo>
                  <a:pt x="775" y="1641"/>
                </a:lnTo>
                <a:lnTo>
                  <a:pt x="756" y="1637"/>
                </a:lnTo>
                <a:lnTo>
                  <a:pt x="737" y="1636"/>
                </a:lnTo>
                <a:close/>
                <a:moveTo>
                  <a:pt x="289" y="1557"/>
                </a:moveTo>
                <a:lnTo>
                  <a:pt x="338" y="1625"/>
                </a:lnTo>
                <a:lnTo>
                  <a:pt x="366" y="1622"/>
                </a:lnTo>
                <a:lnTo>
                  <a:pt x="389" y="1617"/>
                </a:lnTo>
                <a:lnTo>
                  <a:pt x="411" y="1610"/>
                </a:lnTo>
                <a:lnTo>
                  <a:pt x="429" y="1600"/>
                </a:lnTo>
                <a:lnTo>
                  <a:pt x="445" y="1587"/>
                </a:lnTo>
                <a:lnTo>
                  <a:pt x="289" y="1557"/>
                </a:lnTo>
                <a:close/>
                <a:moveTo>
                  <a:pt x="247" y="1427"/>
                </a:moveTo>
                <a:lnTo>
                  <a:pt x="272" y="1511"/>
                </a:lnTo>
                <a:lnTo>
                  <a:pt x="363" y="1511"/>
                </a:lnTo>
                <a:lnTo>
                  <a:pt x="363" y="1496"/>
                </a:lnTo>
                <a:lnTo>
                  <a:pt x="247" y="1427"/>
                </a:lnTo>
                <a:close/>
                <a:moveTo>
                  <a:pt x="826" y="1425"/>
                </a:moveTo>
                <a:lnTo>
                  <a:pt x="816" y="1426"/>
                </a:lnTo>
                <a:lnTo>
                  <a:pt x="805" y="1427"/>
                </a:lnTo>
                <a:lnTo>
                  <a:pt x="783" y="1433"/>
                </a:lnTo>
                <a:lnTo>
                  <a:pt x="773" y="1437"/>
                </a:lnTo>
                <a:lnTo>
                  <a:pt x="763" y="1442"/>
                </a:lnTo>
                <a:lnTo>
                  <a:pt x="755" y="1449"/>
                </a:lnTo>
                <a:lnTo>
                  <a:pt x="748" y="1457"/>
                </a:lnTo>
                <a:lnTo>
                  <a:pt x="743" y="1468"/>
                </a:lnTo>
                <a:lnTo>
                  <a:pt x="741" y="1481"/>
                </a:lnTo>
                <a:lnTo>
                  <a:pt x="742" y="1496"/>
                </a:lnTo>
                <a:lnTo>
                  <a:pt x="747" y="1507"/>
                </a:lnTo>
                <a:lnTo>
                  <a:pt x="753" y="1515"/>
                </a:lnTo>
                <a:lnTo>
                  <a:pt x="762" y="1521"/>
                </a:lnTo>
                <a:lnTo>
                  <a:pt x="771" y="1524"/>
                </a:lnTo>
                <a:lnTo>
                  <a:pt x="781" y="1526"/>
                </a:lnTo>
                <a:lnTo>
                  <a:pt x="790" y="1526"/>
                </a:lnTo>
                <a:lnTo>
                  <a:pt x="800" y="1526"/>
                </a:lnTo>
                <a:lnTo>
                  <a:pt x="799" y="1525"/>
                </a:lnTo>
                <a:lnTo>
                  <a:pt x="796" y="1521"/>
                </a:lnTo>
                <a:lnTo>
                  <a:pt x="794" y="1515"/>
                </a:lnTo>
                <a:lnTo>
                  <a:pt x="793" y="1507"/>
                </a:lnTo>
                <a:lnTo>
                  <a:pt x="794" y="1498"/>
                </a:lnTo>
                <a:lnTo>
                  <a:pt x="800" y="1488"/>
                </a:lnTo>
                <a:lnTo>
                  <a:pt x="808" y="1481"/>
                </a:lnTo>
                <a:lnTo>
                  <a:pt x="817" y="1476"/>
                </a:lnTo>
                <a:lnTo>
                  <a:pt x="827" y="1473"/>
                </a:lnTo>
                <a:lnTo>
                  <a:pt x="838" y="1473"/>
                </a:lnTo>
                <a:lnTo>
                  <a:pt x="849" y="1477"/>
                </a:lnTo>
                <a:lnTo>
                  <a:pt x="858" y="1482"/>
                </a:lnTo>
                <a:lnTo>
                  <a:pt x="866" y="1493"/>
                </a:lnTo>
                <a:lnTo>
                  <a:pt x="873" y="1510"/>
                </a:lnTo>
                <a:lnTo>
                  <a:pt x="875" y="1527"/>
                </a:lnTo>
                <a:lnTo>
                  <a:pt x="871" y="1543"/>
                </a:lnTo>
                <a:lnTo>
                  <a:pt x="864" y="1558"/>
                </a:lnTo>
                <a:lnTo>
                  <a:pt x="852" y="1571"/>
                </a:lnTo>
                <a:lnTo>
                  <a:pt x="837" y="1581"/>
                </a:lnTo>
                <a:lnTo>
                  <a:pt x="819" y="1589"/>
                </a:lnTo>
                <a:lnTo>
                  <a:pt x="801" y="1594"/>
                </a:lnTo>
                <a:lnTo>
                  <a:pt x="781" y="1596"/>
                </a:lnTo>
                <a:lnTo>
                  <a:pt x="762" y="1593"/>
                </a:lnTo>
                <a:lnTo>
                  <a:pt x="742" y="1587"/>
                </a:lnTo>
                <a:lnTo>
                  <a:pt x="729" y="1581"/>
                </a:lnTo>
                <a:lnTo>
                  <a:pt x="720" y="1575"/>
                </a:lnTo>
                <a:lnTo>
                  <a:pt x="707" y="1562"/>
                </a:lnTo>
                <a:lnTo>
                  <a:pt x="701" y="1553"/>
                </a:lnTo>
                <a:lnTo>
                  <a:pt x="693" y="1542"/>
                </a:lnTo>
                <a:lnTo>
                  <a:pt x="685" y="1527"/>
                </a:lnTo>
                <a:lnTo>
                  <a:pt x="680" y="1515"/>
                </a:lnTo>
                <a:lnTo>
                  <a:pt x="679" y="1503"/>
                </a:lnTo>
                <a:lnTo>
                  <a:pt x="681" y="1492"/>
                </a:lnTo>
                <a:lnTo>
                  <a:pt x="692" y="1459"/>
                </a:lnTo>
                <a:lnTo>
                  <a:pt x="694" y="1447"/>
                </a:lnTo>
                <a:lnTo>
                  <a:pt x="693" y="1435"/>
                </a:lnTo>
                <a:lnTo>
                  <a:pt x="668" y="1445"/>
                </a:lnTo>
                <a:lnTo>
                  <a:pt x="643" y="1456"/>
                </a:lnTo>
                <a:lnTo>
                  <a:pt x="619" y="1467"/>
                </a:lnTo>
                <a:lnTo>
                  <a:pt x="595" y="1477"/>
                </a:lnTo>
                <a:lnTo>
                  <a:pt x="567" y="1487"/>
                </a:lnTo>
                <a:lnTo>
                  <a:pt x="536" y="1496"/>
                </a:lnTo>
                <a:lnTo>
                  <a:pt x="571" y="1521"/>
                </a:lnTo>
                <a:lnTo>
                  <a:pt x="606" y="1544"/>
                </a:lnTo>
                <a:lnTo>
                  <a:pt x="641" y="1564"/>
                </a:lnTo>
                <a:lnTo>
                  <a:pt x="679" y="1582"/>
                </a:lnTo>
                <a:lnTo>
                  <a:pt x="718" y="1597"/>
                </a:lnTo>
                <a:lnTo>
                  <a:pt x="759" y="1608"/>
                </a:lnTo>
                <a:lnTo>
                  <a:pt x="803" y="1617"/>
                </a:lnTo>
                <a:lnTo>
                  <a:pt x="849" y="1623"/>
                </a:lnTo>
                <a:lnTo>
                  <a:pt x="899" y="1625"/>
                </a:lnTo>
                <a:lnTo>
                  <a:pt x="899" y="1587"/>
                </a:lnTo>
                <a:lnTo>
                  <a:pt x="906" y="1587"/>
                </a:lnTo>
                <a:lnTo>
                  <a:pt x="915" y="1589"/>
                </a:lnTo>
                <a:lnTo>
                  <a:pt x="924" y="1591"/>
                </a:lnTo>
                <a:lnTo>
                  <a:pt x="933" y="1593"/>
                </a:lnTo>
                <a:lnTo>
                  <a:pt x="941" y="1594"/>
                </a:lnTo>
                <a:lnTo>
                  <a:pt x="948" y="1594"/>
                </a:lnTo>
                <a:lnTo>
                  <a:pt x="956" y="1592"/>
                </a:lnTo>
                <a:lnTo>
                  <a:pt x="961" y="1587"/>
                </a:lnTo>
                <a:lnTo>
                  <a:pt x="965" y="1580"/>
                </a:lnTo>
                <a:lnTo>
                  <a:pt x="967" y="1568"/>
                </a:lnTo>
                <a:lnTo>
                  <a:pt x="967" y="1553"/>
                </a:lnTo>
                <a:lnTo>
                  <a:pt x="965" y="1537"/>
                </a:lnTo>
                <a:lnTo>
                  <a:pt x="962" y="1521"/>
                </a:lnTo>
                <a:lnTo>
                  <a:pt x="957" y="1503"/>
                </a:lnTo>
                <a:lnTo>
                  <a:pt x="950" y="1487"/>
                </a:lnTo>
                <a:lnTo>
                  <a:pt x="943" y="1471"/>
                </a:lnTo>
                <a:lnTo>
                  <a:pt x="934" y="1459"/>
                </a:lnTo>
                <a:lnTo>
                  <a:pt x="924" y="1450"/>
                </a:lnTo>
                <a:lnTo>
                  <a:pt x="913" y="1444"/>
                </a:lnTo>
                <a:lnTo>
                  <a:pt x="898" y="1438"/>
                </a:lnTo>
                <a:lnTo>
                  <a:pt x="882" y="1432"/>
                </a:lnTo>
                <a:lnTo>
                  <a:pt x="863" y="1427"/>
                </a:lnTo>
                <a:lnTo>
                  <a:pt x="844" y="1425"/>
                </a:lnTo>
                <a:lnTo>
                  <a:pt x="826" y="1425"/>
                </a:lnTo>
                <a:close/>
                <a:moveTo>
                  <a:pt x="454" y="1374"/>
                </a:moveTo>
                <a:lnTo>
                  <a:pt x="495" y="1466"/>
                </a:lnTo>
                <a:lnTo>
                  <a:pt x="619" y="1389"/>
                </a:lnTo>
                <a:lnTo>
                  <a:pt x="619" y="1382"/>
                </a:lnTo>
                <a:lnTo>
                  <a:pt x="454" y="1374"/>
                </a:lnTo>
                <a:close/>
                <a:moveTo>
                  <a:pt x="734" y="1260"/>
                </a:moveTo>
                <a:lnTo>
                  <a:pt x="747" y="1280"/>
                </a:lnTo>
                <a:lnTo>
                  <a:pt x="763" y="1297"/>
                </a:lnTo>
                <a:lnTo>
                  <a:pt x="781" y="1312"/>
                </a:lnTo>
                <a:lnTo>
                  <a:pt x="801" y="1326"/>
                </a:lnTo>
                <a:lnTo>
                  <a:pt x="822" y="1339"/>
                </a:lnTo>
                <a:lnTo>
                  <a:pt x="866" y="1361"/>
                </a:lnTo>
                <a:lnTo>
                  <a:pt x="889" y="1371"/>
                </a:lnTo>
                <a:lnTo>
                  <a:pt x="911" y="1382"/>
                </a:lnTo>
                <a:lnTo>
                  <a:pt x="932" y="1394"/>
                </a:lnTo>
                <a:lnTo>
                  <a:pt x="953" y="1407"/>
                </a:lnTo>
                <a:lnTo>
                  <a:pt x="971" y="1422"/>
                </a:lnTo>
                <a:lnTo>
                  <a:pt x="989" y="1439"/>
                </a:lnTo>
                <a:lnTo>
                  <a:pt x="1002" y="1459"/>
                </a:lnTo>
                <a:lnTo>
                  <a:pt x="1014" y="1481"/>
                </a:lnTo>
                <a:lnTo>
                  <a:pt x="1023" y="1481"/>
                </a:lnTo>
                <a:lnTo>
                  <a:pt x="1031" y="1260"/>
                </a:lnTo>
                <a:lnTo>
                  <a:pt x="989" y="1268"/>
                </a:lnTo>
                <a:lnTo>
                  <a:pt x="948" y="1271"/>
                </a:lnTo>
                <a:lnTo>
                  <a:pt x="908" y="1272"/>
                </a:lnTo>
                <a:lnTo>
                  <a:pt x="868" y="1270"/>
                </a:lnTo>
                <a:lnTo>
                  <a:pt x="826" y="1267"/>
                </a:lnTo>
                <a:lnTo>
                  <a:pt x="782" y="1263"/>
                </a:lnTo>
                <a:lnTo>
                  <a:pt x="734" y="1260"/>
                </a:lnTo>
                <a:close/>
                <a:moveTo>
                  <a:pt x="429" y="1245"/>
                </a:moveTo>
                <a:lnTo>
                  <a:pt x="437" y="1351"/>
                </a:lnTo>
                <a:lnTo>
                  <a:pt x="553" y="1306"/>
                </a:lnTo>
                <a:lnTo>
                  <a:pt x="429" y="1245"/>
                </a:lnTo>
                <a:close/>
                <a:moveTo>
                  <a:pt x="223" y="1245"/>
                </a:moveTo>
                <a:lnTo>
                  <a:pt x="247" y="1405"/>
                </a:lnTo>
                <a:lnTo>
                  <a:pt x="355" y="1435"/>
                </a:lnTo>
                <a:lnTo>
                  <a:pt x="338" y="1420"/>
                </a:lnTo>
                <a:lnTo>
                  <a:pt x="223" y="1245"/>
                </a:lnTo>
                <a:close/>
                <a:moveTo>
                  <a:pt x="1014" y="1176"/>
                </a:moveTo>
                <a:lnTo>
                  <a:pt x="998" y="1191"/>
                </a:lnTo>
                <a:lnTo>
                  <a:pt x="980" y="1201"/>
                </a:lnTo>
                <a:lnTo>
                  <a:pt x="959" y="1208"/>
                </a:lnTo>
                <a:lnTo>
                  <a:pt x="937" y="1213"/>
                </a:lnTo>
                <a:lnTo>
                  <a:pt x="915" y="1215"/>
                </a:lnTo>
                <a:lnTo>
                  <a:pt x="891" y="1216"/>
                </a:lnTo>
                <a:lnTo>
                  <a:pt x="866" y="1217"/>
                </a:lnTo>
                <a:lnTo>
                  <a:pt x="814" y="1217"/>
                </a:lnTo>
                <a:lnTo>
                  <a:pt x="786" y="1218"/>
                </a:lnTo>
                <a:lnTo>
                  <a:pt x="759" y="1222"/>
                </a:lnTo>
                <a:lnTo>
                  <a:pt x="762" y="1223"/>
                </a:lnTo>
                <a:lnTo>
                  <a:pt x="768" y="1224"/>
                </a:lnTo>
                <a:lnTo>
                  <a:pt x="779" y="1226"/>
                </a:lnTo>
                <a:lnTo>
                  <a:pt x="793" y="1229"/>
                </a:lnTo>
                <a:lnTo>
                  <a:pt x="809" y="1231"/>
                </a:lnTo>
                <a:lnTo>
                  <a:pt x="828" y="1234"/>
                </a:lnTo>
                <a:lnTo>
                  <a:pt x="849" y="1235"/>
                </a:lnTo>
                <a:lnTo>
                  <a:pt x="871" y="1237"/>
                </a:lnTo>
                <a:lnTo>
                  <a:pt x="893" y="1237"/>
                </a:lnTo>
                <a:lnTo>
                  <a:pt x="915" y="1235"/>
                </a:lnTo>
                <a:lnTo>
                  <a:pt x="938" y="1233"/>
                </a:lnTo>
                <a:lnTo>
                  <a:pt x="959" y="1228"/>
                </a:lnTo>
                <a:lnTo>
                  <a:pt x="979" y="1221"/>
                </a:lnTo>
                <a:lnTo>
                  <a:pt x="996" y="1212"/>
                </a:lnTo>
                <a:lnTo>
                  <a:pt x="1011" y="1199"/>
                </a:lnTo>
                <a:lnTo>
                  <a:pt x="1023" y="1184"/>
                </a:lnTo>
                <a:lnTo>
                  <a:pt x="1014" y="1176"/>
                </a:lnTo>
                <a:close/>
                <a:moveTo>
                  <a:pt x="429" y="1077"/>
                </a:moveTo>
                <a:lnTo>
                  <a:pt x="421" y="1207"/>
                </a:lnTo>
                <a:lnTo>
                  <a:pt x="437" y="1207"/>
                </a:lnTo>
                <a:lnTo>
                  <a:pt x="528" y="1229"/>
                </a:lnTo>
                <a:lnTo>
                  <a:pt x="429" y="1077"/>
                </a:lnTo>
                <a:close/>
                <a:moveTo>
                  <a:pt x="775" y="1039"/>
                </a:moveTo>
                <a:lnTo>
                  <a:pt x="784" y="1061"/>
                </a:lnTo>
                <a:lnTo>
                  <a:pt x="794" y="1081"/>
                </a:lnTo>
                <a:lnTo>
                  <a:pt x="803" y="1100"/>
                </a:lnTo>
                <a:lnTo>
                  <a:pt x="812" y="1117"/>
                </a:lnTo>
                <a:lnTo>
                  <a:pt x="822" y="1131"/>
                </a:lnTo>
                <a:lnTo>
                  <a:pt x="833" y="1143"/>
                </a:lnTo>
                <a:lnTo>
                  <a:pt x="846" y="1153"/>
                </a:lnTo>
                <a:lnTo>
                  <a:pt x="860" y="1162"/>
                </a:lnTo>
                <a:lnTo>
                  <a:pt x="875" y="1167"/>
                </a:lnTo>
                <a:lnTo>
                  <a:pt x="893" y="1169"/>
                </a:lnTo>
                <a:lnTo>
                  <a:pt x="913" y="1169"/>
                </a:lnTo>
                <a:lnTo>
                  <a:pt x="936" y="1167"/>
                </a:lnTo>
                <a:lnTo>
                  <a:pt x="961" y="1162"/>
                </a:lnTo>
                <a:lnTo>
                  <a:pt x="990" y="1153"/>
                </a:lnTo>
                <a:lnTo>
                  <a:pt x="969" y="1142"/>
                </a:lnTo>
                <a:lnTo>
                  <a:pt x="946" y="1130"/>
                </a:lnTo>
                <a:lnTo>
                  <a:pt x="922" y="1117"/>
                </a:lnTo>
                <a:lnTo>
                  <a:pt x="874" y="1088"/>
                </a:lnTo>
                <a:lnTo>
                  <a:pt x="851" y="1075"/>
                </a:lnTo>
                <a:lnTo>
                  <a:pt x="829" y="1063"/>
                </a:lnTo>
                <a:lnTo>
                  <a:pt x="809" y="1052"/>
                </a:lnTo>
                <a:lnTo>
                  <a:pt x="791" y="1044"/>
                </a:lnTo>
                <a:lnTo>
                  <a:pt x="775" y="1039"/>
                </a:lnTo>
                <a:close/>
                <a:moveTo>
                  <a:pt x="676" y="1039"/>
                </a:moveTo>
                <a:lnTo>
                  <a:pt x="693" y="1199"/>
                </a:lnTo>
                <a:lnTo>
                  <a:pt x="792" y="1176"/>
                </a:lnTo>
                <a:lnTo>
                  <a:pt x="784" y="1161"/>
                </a:lnTo>
                <a:lnTo>
                  <a:pt x="776" y="1144"/>
                </a:lnTo>
                <a:lnTo>
                  <a:pt x="768" y="1126"/>
                </a:lnTo>
                <a:lnTo>
                  <a:pt x="760" y="1108"/>
                </a:lnTo>
                <a:lnTo>
                  <a:pt x="751" y="1091"/>
                </a:lnTo>
                <a:lnTo>
                  <a:pt x="742" y="1075"/>
                </a:lnTo>
                <a:lnTo>
                  <a:pt x="734" y="1061"/>
                </a:lnTo>
                <a:lnTo>
                  <a:pt x="726" y="1052"/>
                </a:lnTo>
                <a:lnTo>
                  <a:pt x="718" y="1047"/>
                </a:lnTo>
                <a:lnTo>
                  <a:pt x="706" y="1043"/>
                </a:lnTo>
                <a:lnTo>
                  <a:pt x="696" y="1042"/>
                </a:lnTo>
                <a:lnTo>
                  <a:pt x="684" y="1040"/>
                </a:lnTo>
                <a:lnTo>
                  <a:pt x="676" y="1039"/>
                </a:lnTo>
                <a:close/>
                <a:moveTo>
                  <a:pt x="324" y="1024"/>
                </a:moveTo>
                <a:lnTo>
                  <a:pt x="313" y="1025"/>
                </a:lnTo>
                <a:lnTo>
                  <a:pt x="302" y="1026"/>
                </a:lnTo>
                <a:lnTo>
                  <a:pt x="289" y="1029"/>
                </a:lnTo>
                <a:lnTo>
                  <a:pt x="277" y="1032"/>
                </a:lnTo>
                <a:lnTo>
                  <a:pt x="264" y="1037"/>
                </a:lnTo>
                <a:lnTo>
                  <a:pt x="253" y="1044"/>
                </a:lnTo>
                <a:lnTo>
                  <a:pt x="243" y="1054"/>
                </a:lnTo>
                <a:lnTo>
                  <a:pt x="236" y="1064"/>
                </a:lnTo>
                <a:lnTo>
                  <a:pt x="231" y="1077"/>
                </a:lnTo>
                <a:lnTo>
                  <a:pt x="228" y="1101"/>
                </a:lnTo>
                <a:lnTo>
                  <a:pt x="230" y="1126"/>
                </a:lnTo>
                <a:lnTo>
                  <a:pt x="235" y="1154"/>
                </a:lnTo>
                <a:lnTo>
                  <a:pt x="243" y="1182"/>
                </a:lnTo>
                <a:lnTo>
                  <a:pt x="254" y="1210"/>
                </a:lnTo>
                <a:lnTo>
                  <a:pt x="267" y="1238"/>
                </a:lnTo>
                <a:lnTo>
                  <a:pt x="282" y="1266"/>
                </a:lnTo>
                <a:lnTo>
                  <a:pt x="300" y="1292"/>
                </a:lnTo>
                <a:lnTo>
                  <a:pt x="318" y="1317"/>
                </a:lnTo>
                <a:lnTo>
                  <a:pt x="338" y="1339"/>
                </a:lnTo>
                <a:lnTo>
                  <a:pt x="358" y="1358"/>
                </a:lnTo>
                <a:lnTo>
                  <a:pt x="379" y="1374"/>
                </a:lnTo>
                <a:lnTo>
                  <a:pt x="371" y="1100"/>
                </a:lnTo>
                <a:lnTo>
                  <a:pt x="359" y="1099"/>
                </a:lnTo>
                <a:lnTo>
                  <a:pt x="334" y="1098"/>
                </a:lnTo>
                <a:lnTo>
                  <a:pt x="323" y="1095"/>
                </a:lnTo>
                <a:lnTo>
                  <a:pt x="313" y="1092"/>
                </a:lnTo>
                <a:lnTo>
                  <a:pt x="305" y="1085"/>
                </a:lnTo>
                <a:lnTo>
                  <a:pt x="303" y="1078"/>
                </a:lnTo>
                <a:lnTo>
                  <a:pt x="305" y="1070"/>
                </a:lnTo>
                <a:lnTo>
                  <a:pt x="310" y="1061"/>
                </a:lnTo>
                <a:lnTo>
                  <a:pt x="317" y="1052"/>
                </a:lnTo>
                <a:lnTo>
                  <a:pt x="325" y="1043"/>
                </a:lnTo>
                <a:lnTo>
                  <a:pt x="333" y="1033"/>
                </a:lnTo>
                <a:lnTo>
                  <a:pt x="338" y="1024"/>
                </a:lnTo>
                <a:lnTo>
                  <a:pt x="324" y="1024"/>
                </a:lnTo>
                <a:close/>
                <a:moveTo>
                  <a:pt x="891" y="917"/>
                </a:moveTo>
                <a:lnTo>
                  <a:pt x="893" y="938"/>
                </a:lnTo>
                <a:lnTo>
                  <a:pt x="895" y="960"/>
                </a:lnTo>
                <a:lnTo>
                  <a:pt x="895" y="984"/>
                </a:lnTo>
                <a:lnTo>
                  <a:pt x="896" y="1007"/>
                </a:lnTo>
                <a:lnTo>
                  <a:pt x="898" y="1030"/>
                </a:lnTo>
                <a:lnTo>
                  <a:pt x="901" y="1052"/>
                </a:lnTo>
                <a:lnTo>
                  <a:pt x="906" y="1073"/>
                </a:lnTo>
                <a:lnTo>
                  <a:pt x="915" y="1092"/>
                </a:lnTo>
                <a:lnTo>
                  <a:pt x="981" y="1108"/>
                </a:lnTo>
                <a:lnTo>
                  <a:pt x="976" y="1090"/>
                </a:lnTo>
                <a:lnTo>
                  <a:pt x="971" y="1071"/>
                </a:lnTo>
                <a:lnTo>
                  <a:pt x="969" y="1054"/>
                </a:lnTo>
                <a:lnTo>
                  <a:pt x="966" y="1035"/>
                </a:lnTo>
                <a:lnTo>
                  <a:pt x="964" y="1018"/>
                </a:lnTo>
                <a:lnTo>
                  <a:pt x="960" y="1001"/>
                </a:lnTo>
                <a:lnTo>
                  <a:pt x="957" y="985"/>
                </a:lnTo>
                <a:lnTo>
                  <a:pt x="952" y="970"/>
                </a:lnTo>
                <a:lnTo>
                  <a:pt x="946" y="956"/>
                </a:lnTo>
                <a:lnTo>
                  <a:pt x="937" y="944"/>
                </a:lnTo>
                <a:lnTo>
                  <a:pt x="925" y="933"/>
                </a:lnTo>
                <a:lnTo>
                  <a:pt x="909" y="924"/>
                </a:lnTo>
                <a:lnTo>
                  <a:pt x="891" y="917"/>
                </a:lnTo>
                <a:close/>
                <a:moveTo>
                  <a:pt x="495" y="864"/>
                </a:moveTo>
                <a:lnTo>
                  <a:pt x="445" y="1024"/>
                </a:lnTo>
                <a:lnTo>
                  <a:pt x="459" y="1037"/>
                </a:lnTo>
                <a:lnTo>
                  <a:pt x="471" y="1052"/>
                </a:lnTo>
                <a:lnTo>
                  <a:pt x="482" y="1066"/>
                </a:lnTo>
                <a:lnTo>
                  <a:pt x="504" y="1097"/>
                </a:lnTo>
                <a:lnTo>
                  <a:pt x="515" y="1111"/>
                </a:lnTo>
                <a:lnTo>
                  <a:pt x="528" y="1125"/>
                </a:lnTo>
                <a:lnTo>
                  <a:pt x="543" y="1136"/>
                </a:lnTo>
                <a:lnTo>
                  <a:pt x="561" y="1146"/>
                </a:lnTo>
                <a:lnTo>
                  <a:pt x="561" y="1138"/>
                </a:lnTo>
                <a:lnTo>
                  <a:pt x="495" y="864"/>
                </a:lnTo>
                <a:close/>
                <a:moveTo>
                  <a:pt x="971" y="749"/>
                </a:moveTo>
                <a:lnTo>
                  <a:pt x="959" y="751"/>
                </a:lnTo>
                <a:lnTo>
                  <a:pt x="946" y="755"/>
                </a:lnTo>
                <a:lnTo>
                  <a:pt x="934" y="762"/>
                </a:lnTo>
                <a:lnTo>
                  <a:pt x="924" y="773"/>
                </a:lnTo>
                <a:lnTo>
                  <a:pt x="920" y="780"/>
                </a:lnTo>
                <a:lnTo>
                  <a:pt x="917" y="792"/>
                </a:lnTo>
                <a:lnTo>
                  <a:pt x="916" y="806"/>
                </a:lnTo>
                <a:lnTo>
                  <a:pt x="915" y="820"/>
                </a:lnTo>
                <a:lnTo>
                  <a:pt x="915" y="849"/>
                </a:lnTo>
                <a:lnTo>
                  <a:pt x="932" y="856"/>
                </a:lnTo>
                <a:lnTo>
                  <a:pt x="942" y="847"/>
                </a:lnTo>
                <a:lnTo>
                  <a:pt x="951" y="837"/>
                </a:lnTo>
                <a:lnTo>
                  <a:pt x="960" y="828"/>
                </a:lnTo>
                <a:lnTo>
                  <a:pt x="969" y="822"/>
                </a:lnTo>
                <a:lnTo>
                  <a:pt x="977" y="817"/>
                </a:lnTo>
                <a:lnTo>
                  <a:pt x="984" y="817"/>
                </a:lnTo>
                <a:lnTo>
                  <a:pt x="991" y="822"/>
                </a:lnTo>
                <a:lnTo>
                  <a:pt x="995" y="828"/>
                </a:lnTo>
                <a:lnTo>
                  <a:pt x="996" y="838"/>
                </a:lnTo>
                <a:lnTo>
                  <a:pt x="995" y="850"/>
                </a:lnTo>
                <a:lnTo>
                  <a:pt x="992" y="862"/>
                </a:lnTo>
                <a:lnTo>
                  <a:pt x="989" y="877"/>
                </a:lnTo>
                <a:lnTo>
                  <a:pt x="983" y="891"/>
                </a:lnTo>
                <a:lnTo>
                  <a:pt x="979" y="905"/>
                </a:lnTo>
                <a:lnTo>
                  <a:pt x="973" y="917"/>
                </a:lnTo>
                <a:lnTo>
                  <a:pt x="977" y="918"/>
                </a:lnTo>
                <a:lnTo>
                  <a:pt x="982" y="919"/>
                </a:lnTo>
                <a:lnTo>
                  <a:pt x="988" y="919"/>
                </a:lnTo>
                <a:lnTo>
                  <a:pt x="994" y="917"/>
                </a:lnTo>
                <a:lnTo>
                  <a:pt x="1002" y="914"/>
                </a:lnTo>
                <a:lnTo>
                  <a:pt x="1012" y="908"/>
                </a:lnTo>
                <a:lnTo>
                  <a:pt x="1023" y="898"/>
                </a:lnTo>
                <a:lnTo>
                  <a:pt x="1026" y="891"/>
                </a:lnTo>
                <a:lnTo>
                  <a:pt x="1029" y="881"/>
                </a:lnTo>
                <a:lnTo>
                  <a:pt x="1032" y="867"/>
                </a:lnTo>
                <a:lnTo>
                  <a:pt x="1034" y="852"/>
                </a:lnTo>
                <a:lnTo>
                  <a:pt x="1035" y="836"/>
                </a:lnTo>
                <a:lnTo>
                  <a:pt x="1036" y="820"/>
                </a:lnTo>
                <a:lnTo>
                  <a:pt x="1036" y="805"/>
                </a:lnTo>
                <a:lnTo>
                  <a:pt x="1035" y="790"/>
                </a:lnTo>
                <a:lnTo>
                  <a:pt x="1034" y="780"/>
                </a:lnTo>
                <a:lnTo>
                  <a:pt x="1031" y="773"/>
                </a:lnTo>
                <a:lnTo>
                  <a:pt x="1025" y="767"/>
                </a:lnTo>
                <a:lnTo>
                  <a:pt x="1018" y="761"/>
                </a:lnTo>
                <a:lnTo>
                  <a:pt x="1008" y="756"/>
                </a:lnTo>
                <a:lnTo>
                  <a:pt x="997" y="752"/>
                </a:lnTo>
                <a:lnTo>
                  <a:pt x="984" y="750"/>
                </a:lnTo>
                <a:lnTo>
                  <a:pt x="971" y="749"/>
                </a:lnTo>
                <a:close/>
                <a:moveTo>
                  <a:pt x="585" y="724"/>
                </a:moveTo>
                <a:lnTo>
                  <a:pt x="569" y="727"/>
                </a:lnTo>
                <a:lnTo>
                  <a:pt x="558" y="734"/>
                </a:lnTo>
                <a:lnTo>
                  <a:pt x="550" y="745"/>
                </a:lnTo>
                <a:lnTo>
                  <a:pt x="544" y="757"/>
                </a:lnTo>
                <a:lnTo>
                  <a:pt x="543" y="777"/>
                </a:lnTo>
                <a:lnTo>
                  <a:pt x="543" y="801"/>
                </a:lnTo>
                <a:lnTo>
                  <a:pt x="544" y="827"/>
                </a:lnTo>
                <a:lnTo>
                  <a:pt x="547" y="855"/>
                </a:lnTo>
                <a:lnTo>
                  <a:pt x="558" y="916"/>
                </a:lnTo>
                <a:lnTo>
                  <a:pt x="565" y="946"/>
                </a:lnTo>
                <a:lnTo>
                  <a:pt x="572" y="977"/>
                </a:lnTo>
                <a:lnTo>
                  <a:pt x="578" y="1005"/>
                </a:lnTo>
                <a:lnTo>
                  <a:pt x="586" y="1032"/>
                </a:lnTo>
                <a:lnTo>
                  <a:pt x="602" y="1032"/>
                </a:lnTo>
                <a:lnTo>
                  <a:pt x="604" y="993"/>
                </a:lnTo>
                <a:lnTo>
                  <a:pt x="609" y="958"/>
                </a:lnTo>
                <a:lnTo>
                  <a:pt x="617" y="923"/>
                </a:lnTo>
                <a:lnTo>
                  <a:pt x="627" y="892"/>
                </a:lnTo>
                <a:lnTo>
                  <a:pt x="639" y="861"/>
                </a:lnTo>
                <a:lnTo>
                  <a:pt x="652" y="834"/>
                </a:lnTo>
                <a:lnTo>
                  <a:pt x="640" y="828"/>
                </a:lnTo>
                <a:lnTo>
                  <a:pt x="628" y="823"/>
                </a:lnTo>
                <a:lnTo>
                  <a:pt x="602" y="812"/>
                </a:lnTo>
                <a:lnTo>
                  <a:pt x="592" y="808"/>
                </a:lnTo>
                <a:lnTo>
                  <a:pt x="584" y="804"/>
                </a:lnTo>
                <a:lnTo>
                  <a:pt x="580" y="801"/>
                </a:lnTo>
                <a:lnTo>
                  <a:pt x="576" y="793"/>
                </a:lnTo>
                <a:lnTo>
                  <a:pt x="574" y="784"/>
                </a:lnTo>
                <a:lnTo>
                  <a:pt x="575" y="773"/>
                </a:lnTo>
                <a:lnTo>
                  <a:pt x="579" y="764"/>
                </a:lnTo>
                <a:lnTo>
                  <a:pt x="586" y="756"/>
                </a:lnTo>
                <a:lnTo>
                  <a:pt x="595" y="751"/>
                </a:lnTo>
                <a:lnTo>
                  <a:pt x="605" y="750"/>
                </a:lnTo>
                <a:lnTo>
                  <a:pt x="616" y="751"/>
                </a:lnTo>
                <a:lnTo>
                  <a:pt x="626" y="752"/>
                </a:lnTo>
                <a:lnTo>
                  <a:pt x="635" y="755"/>
                </a:lnTo>
                <a:lnTo>
                  <a:pt x="643" y="757"/>
                </a:lnTo>
                <a:lnTo>
                  <a:pt x="642" y="756"/>
                </a:lnTo>
                <a:lnTo>
                  <a:pt x="640" y="751"/>
                </a:lnTo>
                <a:lnTo>
                  <a:pt x="635" y="746"/>
                </a:lnTo>
                <a:lnTo>
                  <a:pt x="629" y="739"/>
                </a:lnTo>
                <a:lnTo>
                  <a:pt x="620" y="732"/>
                </a:lnTo>
                <a:lnTo>
                  <a:pt x="610" y="727"/>
                </a:lnTo>
                <a:lnTo>
                  <a:pt x="598" y="724"/>
                </a:lnTo>
                <a:lnTo>
                  <a:pt x="585" y="724"/>
                </a:lnTo>
                <a:close/>
                <a:moveTo>
                  <a:pt x="792" y="666"/>
                </a:moveTo>
                <a:lnTo>
                  <a:pt x="783" y="694"/>
                </a:lnTo>
                <a:lnTo>
                  <a:pt x="770" y="723"/>
                </a:lnTo>
                <a:lnTo>
                  <a:pt x="756" y="752"/>
                </a:lnTo>
                <a:lnTo>
                  <a:pt x="741" y="783"/>
                </a:lnTo>
                <a:lnTo>
                  <a:pt x="726" y="814"/>
                </a:lnTo>
                <a:lnTo>
                  <a:pt x="712" y="845"/>
                </a:lnTo>
                <a:lnTo>
                  <a:pt x="699" y="878"/>
                </a:lnTo>
                <a:lnTo>
                  <a:pt x="690" y="909"/>
                </a:lnTo>
                <a:lnTo>
                  <a:pt x="684" y="940"/>
                </a:lnTo>
                <a:lnTo>
                  <a:pt x="681" y="971"/>
                </a:lnTo>
                <a:lnTo>
                  <a:pt x="685" y="1001"/>
                </a:lnTo>
                <a:lnTo>
                  <a:pt x="716" y="998"/>
                </a:lnTo>
                <a:lnTo>
                  <a:pt x="745" y="998"/>
                </a:lnTo>
                <a:lnTo>
                  <a:pt x="772" y="999"/>
                </a:lnTo>
                <a:lnTo>
                  <a:pt x="798" y="1004"/>
                </a:lnTo>
                <a:lnTo>
                  <a:pt x="824" y="1010"/>
                </a:lnTo>
                <a:lnTo>
                  <a:pt x="849" y="1016"/>
                </a:lnTo>
                <a:lnTo>
                  <a:pt x="850" y="1011"/>
                </a:lnTo>
                <a:lnTo>
                  <a:pt x="851" y="1003"/>
                </a:lnTo>
                <a:lnTo>
                  <a:pt x="850" y="992"/>
                </a:lnTo>
                <a:lnTo>
                  <a:pt x="849" y="978"/>
                </a:lnTo>
                <a:lnTo>
                  <a:pt x="846" y="962"/>
                </a:lnTo>
                <a:lnTo>
                  <a:pt x="840" y="945"/>
                </a:lnTo>
                <a:lnTo>
                  <a:pt x="832" y="927"/>
                </a:lnTo>
                <a:lnTo>
                  <a:pt x="820" y="908"/>
                </a:lnTo>
                <a:lnTo>
                  <a:pt x="805" y="888"/>
                </a:lnTo>
                <a:lnTo>
                  <a:pt x="784" y="868"/>
                </a:lnTo>
                <a:lnTo>
                  <a:pt x="759" y="849"/>
                </a:lnTo>
                <a:lnTo>
                  <a:pt x="874" y="856"/>
                </a:lnTo>
                <a:lnTo>
                  <a:pt x="871" y="831"/>
                </a:lnTo>
                <a:lnTo>
                  <a:pt x="874" y="806"/>
                </a:lnTo>
                <a:lnTo>
                  <a:pt x="882" y="783"/>
                </a:lnTo>
                <a:lnTo>
                  <a:pt x="893" y="761"/>
                </a:lnTo>
                <a:lnTo>
                  <a:pt x="907" y="741"/>
                </a:lnTo>
                <a:lnTo>
                  <a:pt x="926" y="725"/>
                </a:lnTo>
                <a:lnTo>
                  <a:pt x="946" y="713"/>
                </a:lnTo>
                <a:lnTo>
                  <a:pt x="967" y="704"/>
                </a:lnTo>
                <a:lnTo>
                  <a:pt x="927" y="702"/>
                </a:lnTo>
                <a:lnTo>
                  <a:pt x="890" y="696"/>
                </a:lnTo>
                <a:lnTo>
                  <a:pt x="855" y="687"/>
                </a:lnTo>
                <a:lnTo>
                  <a:pt x="823" y="677"/>
                </a:lnTo>
                <a:lnTo>
                  <a:pt x="792" y="666"/>
                </a:lnTo>
                <a:close/>
                <a:moveTo>
                  <a:pt x="825" y="559"/>
                </a:moveTo>
                <a:lnTo>
                  <a:pt x="808" y="643"/>
                </a:lnTo>
                <a:lnTo>
                  <a:pt x="834" y="638"/>
                </a:lnTo>
                <a:lnTo>
                  <a:pt x="861" y="637"/>
                </a:lnTo>
                <a:lnTo>
                  <a:pt x="888" y="638"/>
                </a:lnTo>
                <a:lnTo>
                  <a:pt x="915" y="642"/>
                </a:lnTo>
                <a:lnTo>
                  <a:pt x="941" y="646"/>
                </a:lnTo>
                <a:lnTo>
                  <a:pt x="965" y="651"/>
                </a:lnTo>
                <a:lnTo>
                  <a:pt x="825" y="559"/>
                </a:lnTo>
                <a:close/>
                <a:moveTo>
                  <a:pt x="849" y="438"/>
                </a:moveTo>
                <a:lnTo>
                  <a:pt x="841" y="530"/>
                </a:lnTo>
                <a:lnTo>
                  <a:pt x="965" y="567"/>
                </a:lnTo>
                <a:lnTo>
                  <a:pt x="849" y="438"/>
                </a:lnTo>
                <a:close/>
                <a:moveTo>
                  <a:pt x="1050" y="0"/>
                </a:moveTo>
                <a:lnTo>
                  <a:pt x="1050" y="14"/>
                </a:lnTo>
                <a:lnTo>
                  <a:pt x="1051" y="29"/>
                </a:lnTo>
                <a:lnTo>
                  <a:pt x="1051" y="257"/>
                </a:lnTo>
                <a:lnTo>
                  <a:pt x="1052" y="302"/>
                </a:lnTo>
                <a:lnTo>
                  <a:pt x="1052" y="933"/>
                </a:lnTo>
                <a:lnTo>
                  <a:pt x="1051" y="933"/>
                </a:lnTo>
                <a:lnTo>
                  <a:pt x="1050" y="932"/>
                </a:lnTo>
                <a:lnTo>
                  <a:pt x="1048" y="931"/>
                </a:lnTo>
                <a:lnTo>
                  <a:pt x="1041" y="931"/>
                </a:lnTo>
                <a:lnTo>
                  <a:pt x="1039" y="933"/>
                </a:lnTo>
                <a:lnTo>
                  <a:pt x="1036" y="936"/>
                </a:lnTo>
                <a:lnTo>
                  <a:pt x="1021" y="965"/>
                </a:lnTo>
                <a:lnTo>
                  <a:pt x="1014" y="978"/>
                </a:lnTo>
                <a:lnTo>
                  <a:pt x="1008" y="993"/>
                </a:lnTo>
                <a:lnTo>
                  <a:pt x="1003" y="1009"/>
                </a:lnTo>
                <a:lnTo>
                  <a:pt x="1000" y="1025"/>
                </a:lnTo>
                <a:lnTo>
                  <a:pt x="997" y="1040"/>
                </a:lnTo>
                <a:lnTo>
                  <a:pt x="998" y="1054"/>
                </a:lnTo>
                <a:lnTo>
                  <a:pt x="1002" y="1070"/>
                </a:lnTo>
                <a:lnTo>
                  <a:pt x="1006" y="1081"/>
                </a:lnTo>
                <a:lnTo>
                  <a:pt x="1012" y="1091"/>
                </a:lnTo>
                <a:lnTo>
                  <a:pt x="1019" y="1096"/>
                </a:lnTo>
                <a:lnTo>
                  <a:pt x="1026" y="1099"/>
                </a:lnTo>
                <a:lnTo>
                  <a:pt x="1035" y="1101"/>
                </a:lnTo>
                <a:lnTo>
                  <a:pt x="1044" y="1101"/>
                </a:lnTo>
                <a:lnTo>
                  <a:pt x="1052" y="1099"/>
                </a:lnTo>
                <a:lnTo>
                  <a:pt x="1052" y="1610"/>
                </a:lnTo>
                <a:lnTo>
                  <a:pt x="932" y="1610"/>
                </a:lnTo>
                <a:lnTo>
                  <a:pt x="932" y="1633"/>
                </a:lnTo>
                <a:lnTo>
                  <a:pt x="1052" y="1633"/>
                </a:lnTo>
                <a:lnTo>
                  <a:pt x="1052" y="1671"/>
                </a:lnTo>
                <a:lnTo>
                  <a:pt x="1031" y="1671"/>
                </a:lnTo>
                <a:lnTo>
                  <a:pt x="1027" y="1682"/>
                </a:lnTo>
                <a:lnTo>
                  <a:pt x="1025" y="1693"/>
                </a:lnTo>
                <a:lnTo>
                  <a:pt x="1021" y="1705"/>
                </a:lnTo>
                <a:lnTo>
                  <a:pt x="1014" y="1717"/>
                </a:lnTo>
                <a:lnTo>
                  <a:pt x="1008" y="1722"/>
                </a:lnTo>
                <a:lnTo>
                  <a:pt x="998" y="1726"/>
                </a:lnTo>
                <a:lnTo>
                  <a:pt x="985" y="1730"/>
                </a:lnTo>
                <a:lnTo>
                  <a:pt x="941" y="1740"/>
                </a:lnTo>
                <a:lnTo>
                  <a:pt x="929" y="1745"/>
                </a:lnTo>
                <a:lnTo>
                  <a:pt x="920" y="1749"/>
                </a:lnTo>
                <a:lnTo>
                  <a:pt x="915" y="1755"/>
                </a:lnTo>
                <a:lnTo>
                  <a:pt x="914" y="1768"/>
                </a:lnTo>
                <a:lnTo>
                  <a:pt x="915" y="1778"/>
                </a:lnTo>
                <a:lnTo>
                  <a:pt x="921" y="1787"/>
                </a:lnTo>
                <a:lnTo>
                  <a:pt x="928" y="1794"/>
                </a:lnTo>
                <a:lnTo>
                  <a:pt x="937" y="1799"/>
                </a:lnTo>
                <a:lnTo>
                  <a:pt x="948" y="1801"/>
                </a:lnTo>
                <a:lnTo>
                  <a:pt x="963" y="1804"/>
                </a:lnTo>
                <a:lnTo>
                  <a:pt x="982" y="1806"/>
                </a:lnTo>
                <a:lnTo>
                  <a:pt x="1004" y="1810"/>
                </a:lnTo>
                <a:lnTo>
                  <a:pt x="1028" y="1812"/>
                </a:lnTo>
                <a:lnTo>
                  <a:pt x="1052" y="1812"/>
                </a:lnTo>
                <a:lnTo>
                  <a:pt x="1052" y="1988"/>
                </a:lnTo>
                <a:lnTo>
                  <a:pt x="1044" y="1988"/>
                </a:lnTo>
                <a:lnTo>
                  <a:pt x="1036" y="1990"/>
                </a:lnTo>
                <a:lnTo>
                  <a:pt x="1030" y="1993"/>
                </a:lnTo>
                <a:lnTo>
                  <a:pt x="1027" y="1998"/>
                </a:lnTo>
                <a:lnTo>
                  <a:pt x="1026" y="2005"/>
                </a:lnTo>
                <a:lnTo>
                  <a:pt x="1026" y="2014"/>
                </a:lnTo>
                <a:lnTo>
                  <a:pt x="1028" y="2021"/>
                </a:lnTo>
                <a:lnTo>
                  <a:pt x="1032" y="2026"/>
                </a:lnTo>
                <a:lnTo>
                  <a:pt x="1039" y="2029"/>
                </a:lnTo>
                <a:lnTo>
                  <a:pt x="1046" y="2030"/>
                </a:lnTo>
                <a:lnTo>
                  <a:pt x="1052" y="2030"/>
                </a:lnTo>
                <a:lnTo>
                  <a:pt x="1052" y="2039"/>
                </a:lnTo>
                <a:lnTo>
                  <a:pt x="1034" y="2037"/>
                </a:lnTo>
                <a:lnTo>
                  <a:pt x="1023" y="2037"/>
                </a:lnTo>
                <a:lnTo>
                  <a:pt x="1018" y="2037"/>
                </a:lnTo>
                <a:lnTo>
                  <a:pt x="1013" y="2037"/>
                </a:lnTo>
                <a:lnTo>
                  <a:pt x="1005" y="2038"/>
                </a:lnTo>
                <a:lnTo>
                  <a:pt x="997" y="2041"/>
                </a:lnTo>
                <a:lnTo>
                  <a:pt x="990" y="2044"/>
                </a:lnTo>
                <a:lnTo>
                  <a:pt x="982" y="2050"/>
                </a:lnTo>
                <a:lnTo>
                  <a:pt x="976" y="2057"/>
                </a:lnTo>
                <a:lnTo>
                  <a:pt x="970" y="2066"/>
                </a:lnTo>
                <a:lnTo>
                  <a:pt x="967" y="2078"/>
                </a:lnTo>
                <a:lnTo>
                  <a:pt x="965" y="2092"/>
                </a:lnTo>
                <a:lnTo>
                  <a:pt x="967" y="2108"/>
                </a:lnTo>
                <a:lnTo>
                  <a:pt x="971" y="2123"/>
                </a:lnTo>
                <a:lnTo>
                  <a:pt x="980" y="2135"/>
                </a:lnTo>
                <a:lnTo>
                  <a:pt x="989" y="2145"/>
                </a:lnTo>
                <a:lnTo>
                  <a:pt x="1001" y="2154"/>
                </a:lnTo>
                <a:lnTo>
                  <a:pt x="1013" y="2163"/>
                </a:lnTo>
                <a:lnTo>
                  <a:pt x="1025" y="2171"/>
                </a:lnTo>
                <a:lnTo>
                  <a:pt x="1039" y="2179"/>
                </a:lnTo>
                <a:lnTo>
                  <a:pt x="1052" y="2187"/>
                </a:lnTo>
                <a:lnTo>
                  <a:pt x="1052" y="2787"/>
                </a:lnTo>
                <a:lnTo>
                  <a:pt x="1018" y="2786"/>
                </a:lnTo>
                <a:lnTo>
                  <a:pt x="982" y="2783"/>
                </a:lnTo>
                <a:lnTo>
                  <a:pt x="945" y="2777"/>
                </a:lnTo>
                <a:lnTo>
                  <a:pt x="907" y="2768"/>
                </a:lnTo>
                <a:lnTo>
                  <a:pt x="734" y="2699"/>
                </a:lnTo>
                <a:lnTo>
                  <a:pt x="701" y="2684"/>
                </a:lnTo>
                <a:lnTo>
                  <a:pt x="665" y="2668"/>
                </a:lnTo>
                <a:lnTo>
                  <a:pt x="630" y="2650"/>
                </a:lnTo>
                <a:lnTo>
                  <a:pt x="592" y="2630"/>
                </a:lnTo>
                <a:lnTo>
                  <a:pt x="554" y="2609"/>
                </a:lnTo>
                <a:lnTo>
                  <a:pt x="517" y="2586"/>
                </a:lnTo>
                <a:lnTo>
                  <a:pt x="479" y="2562"/>
                </a:lnTo>
                <a:lnTo>
                  <a:pt x="442" y="2537"/>
                </a:lnTo>
                <a:lnTo>
                  <a:pt x="406" y="2509"/>
                </a:lnTo>
                <a:lnTo>
                  <a:pt x="372" y="2481"/>
                </a:lnTo>
                <a:lnTo>
                  <a:pt x="340" y="2450"/>
                </a:lnTo>
                <a:lnTo>
                  <a:pt x="310" y="2418"/>
                </a:lnTo>
                <a:lnTo>
                  <a:pt x="282" y="2385"/>
                </a:lnTo>
                <a:lnTo>
                  <a:pt x="258" y="2350"/>
                </a:lnTo>
                <a:lnTo>
                  <a:pt x="237" y="2315"/>
                </a:lnTo>
                <a:lnTo>
                  <a:pt x="220" y="2277"/>
                </a:lnTo>
                <a:lnTo>
                  <a:pt x="207" y="2238"/>
                </a:lnTo>
                <a:lnTo>
                  <a:pt x="199" y="2197"/>
                </a:lnTo>
                <a:lnTo>
                  <a:pt x="196" y="2156"/>
                </a:lnTo>
                <a:lnTo>
                  <a:pt x="198" y="2113"/>
                </a:lnTo>
                <a:lnTo>
                  <a:pt x="180" y="2112"/>
                </a:lnTo>
                <a:lnTo>
                  <a:pt x="165" y="2110"/>
                </a:lnTo>
                <a:lnTo>
                  <a:pt x="153" y="2108"/>
                </a:lnTo>
                <a:lnTo>
                  <a:pt x="143" y="2103"/>
                </a:lnTo>
                <a:lnTo>
                  <a:pt x="132" y="2097"/>
                </a:lnTo>
                <a:lnTo>
                  <a:pt x="149" y="2075"/>
                </a:lnTo>
                <a:lnTo>
                  <a:pt x="198" y="2044"/>
                </a:lnTo>
                <a:lnTo>
                  <a:pt x="116" y="2037"/>
                </a:lnTo>
                <a:lnTo>
                  <a:pt x="124" y="2021"/>
                </a:lnTo>
                <a:lnTo>
                  <a:pt x="198" y="1998"/>
                </a:lnTo>
                <a:lnTo>
                  <a:pt x="124" y="1930"/>
                </a:lnTo>
                <a:lnTo>
                  <a:pt x="124" y="1922"/>
                </a:lnTo>
                <a:lnTo>
                  <a:pt x="297" y="1953"/>
                </a:lnTo>
                <a:lnTo>
                  <a:pt x="281" y="1934"/>
                </a:lnTo>
                <a:lnTo>
                  <a:pt x="267" y="1916"/>
                </a:lnTo>
                <a:lnTo>
                  <a:pt x="253" y="1899"/>
                </a:lnTo>
                <a:lnTo>
                  <a:pt x="242" y="1882"/>
                </a:lnTo>
                <a:lnTo>
                  <a:pt x="232" y="1864"/>
                </a:lnTo>
                <a:lnTo>
                  <a:pt x="225" y="1845"/>
                </a:lnTo>
                <a:lnTo>
                  <a:pt x="220" y="1827"/>
                </a:lnTo>
                <a:lnTo>
                  <a:pt x="217" y="1806"/>
                </a:lnTo>
                <a:lnTo>
                  <a:pt x="218" y="1784"/>
                </a:lnTo>
                <a:lnTo>
                  <a:pt x="223" y="1759"/>
                </a:lnTo>
                <a:lnTo>
                  <a:pt x="231" y="1732"/>
                </a:lnTo>
                <a:lnTo>
                  <a:pt x="223" y="1732"/>
                </a:lnTo>
                <a:lnTo>
                  <a:pt x="204" y="1736"/>
                </a:lnTo>
                <a:lnTo>
                  <a:pt x="183" y="1739"/>
                </a:lnTo>
                <a:lnTo>
                  <a:pt x="160" y="1741"/>
                </a:lnTo>
                <a:lnTo>
                  <a:pt x="137" y="1741"/>
                </a:lnTo>
                <a:lnTo>
                  <a:pt x="112" y="1740"/>
                </a:lnTo>
                <a:lnTo>
                  <a:pt x="89" y="1739"/>
                </a:lnTo>
                <a:lnTo>
                  <a:pt x="67" y="1735"/>
                </a:lnTo>
                <a:lnTo>
                  <a:pt x="49" y="1730"/>
                </a:lnTo>
                <a:lnTo>
                  <a:pt x="33" y="1724"/>
                </a:lnTo>
                <a:lnTo>
                  <a:pt x="41" y="1709"/>
                </a:lnTo>
                <a:lnTo>
                  <a:pt x="132" y="1671"/>
                </a:lnTo>
                <a:lnTo>
                  <a:pt x="108" y="1659"/>
                </a:lnTo>
                <a:lnTo>
                  <a:pt x="85" y="1649"/>
                </a:lnTo>
                <a:lnTo>
                  <a:pt x="64" y="1638"/>
                </a:lnTo>
                <a:lnTo>
                  <a:pt x="44" y="1627"/>
                </a:lnTo>
                <a:lnTo>
                  <a:pt x="26" y="1613"/>
                </a:lnTo>
                <a:lnTo>
                  <a:pt x="8" y="1595"/>
                </a:lnTo>
                <a:lnTo>
                  <a:pt x="124" y="1603"/>
                </a:lnTo>
                <a:lnTo>
                  <a:pt x="111" y="1585"/>
                </a:lnTo>
                <a:lnTo>
                  <a:pt x="83" y="1554"/>
                </a:lnTo>
                <a:lnTo>
                  <a:pt x="45" y="1511"/>
                </a:lnTo>
                <a:lnTo>
                  <a:pt x="34" y="1495"/>
                </a:lnTo>
                <a:lnTo>
                  <a:pt x="24" y="1478"/>
                </a:lnTo>
                <a:lnTo>
                  <a:pt x="16" y="1459"/>
                </a:lnTo>
                <a:lnTo>
                  <a:pt x="8" y="1436"/>
                </a:lnTo>
                <a:lnTo>
                  <a:pt x="3" y="1411"/>
                </a:lnTo>
                <a:lnTo>
                  <a:pt x="0" y="1382"/>
                </a:lnTo>
                <a:lnTo>
                  <a:pt x="1" y="1383"/>
                </a:lnTo>
                <a:lnTo>
                  <a:pt x="4" y="1389"/>
                </a:lnTo>
                <a:lnTo>
                  <a:pt x="8" y="1398"/>
                </a:lnTo>
                <a:lnTo>
                  <a:pt x="16" y="1409"/>
                </a:lnTo>
                <a:lnTo>
                  <a:pt x="27" y="1421"/>
                </a:lnTo>
                <a:lnTo>
                  <a:pt x="40" y="1433"/>
                </a:lnTo>
                <a:lnTo>
                  <a:pt x="60" y="1446"/>
                </a:lnTo>
                <a:lnTo>
                  <a:pt x="83" y="1458"/>
                </a:lnTo>
                <a:lnTo>
                  <a:pt x="75" y="1438"/>
                </a:lnTo>
                <a:lnTo>
                  <a:pt x="66" y="1416"/>
                </a:lnTo>
                <a:lnTo>
                  <a:pt x="56" y="1391"/>
                </a:lnTo>
                <a:lnTo>
                  <a:pt x="45" y="1366"/>
                </a:lnTo>
                <a:lnTo>
                  <a:pt x="35" y="1339"/>
                </a:lnTo>
                <a:lnTo>
                  <a:pt x="27" y="1311"/>
                </a:lnTo>
                <a:lnTo>
                  <a:pt x="19" y="1283"/>
                </a:lnTo>
                <a:lnTo>
                  <a:pt x="16" y="1255"/>
                </a:lnTo>
                <a:lnTo>
                  <a:pt x="14" y="1228"/>
                </a:lnTo>
                <a:lnTo>
                  <a:pt x="17" y="1202"/>
                </a:lnTo>
                <a:lnTo>
                  <a:pt x="25" y="1176"/>
                </a:lnTo>
                <a:lnTo>
                  <a:pt x="29" y="1196"/>
                </a:lnTo>
                <a:lnTo>
                  <a:pt x="36" y="1215"/>
                </a:lnTo>
                <a:lnTo>
                  <a:pt x="43" y="1236"/>
                </a:lnTo>
                <a:lnTo>
                  <a:pt x="52" y="1257"/>
                </a:lnTo>
                <a:lnTo>
                  <a:pt x="62" y="1277"/>
                </a:lnTo>
                <a:lnTo>
                  <a:pt x="73" y="1297"/>
                </a:lnTo>
                <a:lnTo>
                  <a:pt x="83" y="1317"/>
                </a:lnTo>
                <a:lnTo>
                  <a:pt x="94" y="1334"/>
                </a:lnTo>
                <a:lnTo>
                  <a:pt x="105" y="1351"/>
                </a:lnTo>
                <a:lnTo>
                  <a:pt x="115" y="1367"/>
                </a:lnTo>
                <a:lnTo>
                  <a:pt x="123" y="1379"/>
                </a:lnTo>
                <a:lnTo>
                  <a:pt x="130" y="1390"/>
                </a:lnTo>
                <a:lnTo>
                  <a:pt x="139" y="1403"/>
                </a:lnTo>
                <a:lnTo>
                  <a:pt x="140" y="1405"/>
                </a:lnTo>
                <a:lnTo>
                  <a:pt x="127" y="1334"/>
                </a:lnTo>
                <a:lnTo>
                  <a:pt x="118" y="1261"/>
                </a:lnTo>
                <a:lnTo>
                  <a:pt x="111" y="1186"/>
                </a:lnTo>
                <a:lnTo>
                  <a:pt x="108" y="1111"/>
                </a:lnTo>
                <a:lnTo>
                  <a:pt x="108" y="1035"/>
                </a:lnTo>
                <a:lnTo>
                  <a:pt x="112" y="960"/>
                </a:lnTo>
                <a:lnTo>
                  <a:pt x="120" y="884"/>
                </a:lnTo>
                <a:lnTo>
                  <a:pt x="132" y="811"/>
                </a:lnTo>
                <a:lnTo>
                  <a:pt x="140" y="811"/>
                </a:lnTo>
                <a:lnTo>
                  <a:pt x="138" y="883"/>
                </a:lnTo>
                <a:lnTo>
                  <a:pt x="138" y="955"/>
                </a:lnTo>
                <a:lnTo>
                  <a:pt x="138" y="1026"/>
                </a:lnTo>
                <a:lnTo>
                  <a:pt x="141" y="1098"/>
                </a:lnTo>
                <a:lnTo>
                  <a:pt x="148" y="1168"/>
                </a:lnTo>
                <a:lnTo>
                  <a:pt x="157" y="1237"/>
                </a:lnTo>
                <a:lnTo>
                  <a:pt x="157" y="1235"/>
                </a:lnTo>
                <a:lnTo>
                  <a:pt x="159" y="1226"/>
                </a:lnTo>
                <a:lnTo>
                  <a:pt x="160" y="1213"/>
                </a:lnTo>
                <a:lnTo>
                  <a:pt x="162" y="1195"/>
                </a:lnTo>
                <a:lnTo>
                  <a:pt x="166" y="1173"/>
                </a:lnTo>
                <a:lnTo>
                  <a:pt x="170" y="1147"/>
                </a:lnTo>
                <a:lnTo>
                  <a:pt x="174" y="1117"/>
                </a:lnTo>
                <a:lnTo>
                  <a:pt x="179" y="1084"/>
                </a:lnTo>
                <a:lnTo>
                  <a:pt x="185" y="1049"/>
                </a:lnTo>
                <a:lnTo>
                  <a:pt x="192" y="1011"/>
                </a:lnTo>
                <a:lnTo>
                  <a:pt x="199" y="972"/>
                </a:lnTo>
                <a:lnTo>
                  <a:pt x="206" y="932"/>
                </a:lnTo>
                <a:lnTo>
                  <a:pt x="214" y="889"/>
                </a:lnTo>
                <a:lnTo>
                  <a:pt x="224" y="847"/>
                </a:lnTo>
                <a:lnTo>
                  <a:pt x="244" y="761"/>
                </a:lnTo>
                <a:lnTo>
                  <a:pt x="255" y="718"/>
                </a:lnTo>
                <a:lnTo>
                  <a:pt x="266" y="677"/>
                </a:lnTo>
                <a:lnTo>
                  <a:pt x="278" y="637"/>
                </a:lnTo>
                <a:lnTo>
                  <a:pt x="291" y="599"/>
                </a:lnTo>
                <a:lnTo>
                  <a:pt x="304" y="563"/>
                </a:lnTo>
                <a:lnTo>
                  <a:pt x="318" y="529"/>
                </a:lnTo>
                <a:lnTo>
                  <a:pt x="333" y="498"/>
                </a:lnTo>
                <a:lnTo>
                  <a:pt x="347" y="470"/>
                </a:lnTo>
                <a:lnTo>
                  <a:pt x="363" y="446"/>
                </a:lnTo>
                <a:lnTo>
                  <a:pt x="352" y="497"/>
                </a:lnTo>
                <a:lnTo>
                  <a:pt x="341" y="544"/>
                </a:lnTo>
                <a:lnTo>
                  <a:pt x="329" y="589"/>
                </a:lnTo>
                <a:lnTo>
                  <a:pt x="318" y="632"/>
                </a:lnTo>
                <a:lnTo>
                  <a:pt x="307" y="675"/>
                </a:lnTo>
                <a:lnTo>
                  <a:pt x="295" y="717"/>
                </a:lnTo>
                <a:lnTo>
                  <a:pt x="285" y="760"/>
                </a:lnTo>
                <a:lnTo>
                  <a:pt x="275" y="805"/>
                </a:lnTo>
                <a:lnTo>
                  <a:pt x="265" y="852"/>
                </a:lnTo>
                <a:lnTo>
                  <a:pt x="256" y="903"/>
                </a:lnTo>
                <a:lnTo>
                  <a:pt x="247" y="957"/>
                </a:lnTo>
                <a:lnTo>
                  <a:pt x="239" y="1016"/>
                </a:lnTo>
                <a:lnTo>
                  <a:pt x="247" y="1014"/>
                </a:lnTo>
                <a:lnTo>
                  <a:pt x="260" y="1010"/>
                </a:lnTo>
                <a:lnTo>
                  <a:pt x="277" y="1006"/>
                </a:lnTo>
                <a:lnTo>
                  <a:pt x="295" y="1003"/>
                </a:lnTo>
                <a:lnTo>
                  <a:pt x="334" y="994"/>
                </a:lnTo>
                <a:lnTo>
                  <a:pt x="352" y="990"/>
                </a:lnTo>
                <a:lnTo>
                  <a:pt x="369" y="987"/>
                </a:lnTo>
                <a:lnTo>
                  <a:pt x="382" y="983"/>
                </a:lnTo>
                <a:lnTo>
                  <a:pt x="391" y="981"/>
                </a:lnTo>
                <a:lnTo>
                  <a:pt x="396" y="978"/>
                </a:lnTo>
                <a:lnTo>
                  <a:pt x="420" y="939"/>
                </a:lnTo>
                <a:lnTo>
                  <a:pt x="444" y="895"/>
                </a:lnTo>
                <a:lnTo>
                  <a:pt x="468" y="849"/>
                </a:lnTo>
                <a:lnTo>
                  <a:pt x="493" y="799"/>
                </a:lnTo>
                <a:lnTo>
                  <a:pt x="518" y="747"/>
                </a:lnTo>
                <a:lnTo>
                  <a:pt x="543" y="694"/>
                </a:lnTo>
                <a:lnTo>
                  <a:pt x="588" y="587"/>
                </a:lnTo>
                <a:lnTo>
                  <a:pt x="608" y="535"/>
                </a:lnTo>
                <a:lnTo>
                  <a:pt x="628" y="485"/>
                </a:lnTo>
                <a:lnTo>
                  <a:pt x="645" y="438"/>
                </a:lnTo>
                <a:lnTo>
                  <a:pt x="660" y="393"/>
                </a:lnTo>
                <a:lnTo>
                  <a:pt x="653" y="427"/>
                </a:lnTo>
                <a:lnTo>
                  <a:pt x="648" y="458"/>
                </a:lnTo>
                <a:lnTo>
                  <a:pt x="643" y="484"/>
                </a:lnTo>
                <a:lnTo>
                  <a:pt x="638" y="507"/>
                </a:lnTo>
                <a:lnTo>
                  <a:pt x="633" y="526"/>
                </a:lnTo>
                <a:lnTo>
                  <a:pt x="630" y="545"/>
                </a:lnTo>
                <a:lnTo>
                  <a:pt x="625" y="562"/>
                </a:lnTo>
                <a:lnTo>
                  <a:pt x="616" y="594"/>
                </a:lnTo>
                <a:lnTo>
                  <a:pt x="611" y="611"/>
                </a:lnTo>
                <a:lnTo>
                  <a:pt x="606" y="630"/>
                </a:lnTo>
                <a:lnTo>
                  <a:pt x="594" y="674"/>
                </a:lnTo>
                <a:lnTo>
                  <a:pt x="616" y="675"/>
                </a:lnTo>
                <a:lnTo>
                  <a:pt x="634" y="678"/>
                </a:lnTo>
                <a:lnTo>
                  <a:pt x="650" y="682"/>
                </a:lnTo>
                <a:lnTo>
                  <a:pt x="663" y="688"/>
                </a:lnTo>
                <a:lnTo>
                  <a:pt x="674" y="695"/>
                </a:lnTo>
                <a:lnTo>
                  <a:pt x="685" y="702"/>
                </a:lnTo>
                <a:lnTo>
                  <a:pt x="696" y="710"/>
                </a:lnTo>
                <a:lnTo>
                  <a:pt x="709" y="719"/>
                </a:lnTo>
                <a:lnTo>
                  <a:pt x="729" y="694"/>
                </a:lnTo>
                <a:lnTo>
                  <a:pt x="747" y="667"/>
                </a:lnTo>
                <a:lnTo>
                  <a:pt x="761" y="638"/>
                </a:lnTo>
                <a:lnTo>
                  <a:pt x="773" y="608"/>
                </a:lnTo>
                <a:lnTo>
                  <a:pt x="783" y="576"/>
                </a:lnTo>
                <a:lnTo>
                  <a:pt x="792" y="543"/>
                </a:lnTo>
                <a:lnTo>
                  <a:pt x="799" y="509"/>
                </a:lnTo>
                <a:lnTo>
                  <a:pt x="807" y="475"/>
                </a:lnTo>
                <a:lnTo>
                  <a:pt x="815" y="441"/>
                </a:lnTo>
                <a:lnTo>
                  <a:pt x="823" y="407"/>
                </a:lnTo>
                <a:lnTo>
                  <a:pt x="833" y="373"/>
                </a:lnTo>
                <a:lnTo>
                  <a:pt x="844" y="340"/>
                </a:lnTo>
                <a:lnTo>
                  <a:pt x="858" y="309"/>
                </a:lnTo>
                <a:lnTo>
                  <a:pt x="858" y="408"/>
                </a:lnTo>
                <a:lnTo>
                  <a:pt x="873" y="414"/>
                </a:lnTo>
                <a:lnTo>
                  <a:pt x="891" y="422"/>
                </a:lnTo>
                <a:lnTo>
                  <a:pt x="924" y="440"/>
                </a:lnTo>
                <a:lnTo>
                  <a:pt x="940" y="450"/>
                </a:lnTo>
                <a:lnTo>
                  <a:pt x="956" y="461"/>
                </a:lnTo>
                <a:lnTo>
                  <a:pt x="970" y="471"/>
                </a:lnTo>
                <a:lnTo>
                  <a:pt x="981" y="480"/>
                </a:lnTo>
                <a:lnTo>
                  <a:pt x="991" y="488"/>
                </a:lnTo>
                <a:lnTo>
                  <a:pt x="1000" y="494"/>
                </a:lnTo>
                <a:lnTo>
                  <a:pt x="1004" y="498"/>
                </a:lnTo>
                <a:lnTo>
                  <a:pt x="1006" y="499"/>
                </a:lnTo>
                <a:lnTo>
                  <a:pt x="1002" y="434"/>
                </a:lnTo>
                <a:lnTo>
                  <a:pt x="1003" y="369"/>
                </a:lnTo>
                <a:lnTo>
                  <a:pt x="1008" y="305"/>
                </a:lnTo>
                <a:lnTo>
                  <a:pt x="1016" y="241"/>
                </a:lnTo>
                <a:lnTo>
                  <a:pt x="1025" y="179"/>
                </a:lnTo>
                <a:lnTo>
                  <a:pt x="1035" y="118"/>
                </a:lnTo>
                <a:lnTo>
                  <a:pt x="1044" y="58"/>
                </a:lnTo>
                <a:lnTo>
                  <a:pt x="1050" y="0"/>
                </a:lnTo>
                <a:close/>
              </a:path>
            </a:pathLst>
          </a:custGeom>
          <a:solidFill>
            <a:srgbClr val="466571">
              <a:alpha val="7059"/>
            </a:srgbClr>
          </a:solidFill>
          <a:ln w="25400" cap="sq" cmpd="sng" algn="ctr">
            <a:noFill/>
            <a:prstDash val="solid"/>
            <a:headEnd type="none" w="med" len="med"/>
            <a:tailEnd type="none" w="med" len="med"/>
          </a:ln>
          <a:effectLst>
            <a:innerShdw blurRad="50800" dist="50800" dir="16200000">
              <a:srgbClr val="000000">
                <a:alpha val="43137"/>
              </a:srgbClr>
            </a:inn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anchor="t" compatLnSpc="1"/>
          <a:lstStyle/>
          <a:p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D5B2B-F529-4044-8341-EC3031907727}" type="datetimeFigureOut">
              <a:rPr lang="ko-KR" altLang="en-US" smtClean="0"/>
              <a:pPr/>
              <a:t>2010-12-03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0FD11-DCD0-4E87-9628-5F773075315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1" kern="1200" smtClean="0">
          <a:ln w="11430">
            <a:solidFill>
              <a:schemeClr val="tx2">
                <a:shade val="25000"/>
                <a:alpha val="75000"/>
              </a:schemeClr>
            </a:solidFill>
          </a:ln>
          <a:gradFill>
            <a:gsLst>
              <a:gs pos="0">
                <a:schemeClr val="tx2"/>
              </a:gs>
              <a:gs pos="50000">
                <a:schemeClr val="tx2"/>
              </a:gs>
              <a:gs pos="100000">
                <a:schemeClr val="tx2">
                  <a:shade val="90000"/>
                </a:schemeClr>
              </a:gs>
            </a:gsLst>
            <a:lin ang="5400000" scaled="0"/>
          </a:gradFill>
          <a:effectLst>
            <a:outerShdw blurRad="50800" dist="25400" dir="5460000" algn="tl" rotWithShape="0">
              <a:srgbClr val="000000">
                <a:alpha val="27000"/>
              </a:srgb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¢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tx2"/>
        </a:buClr>
        <a:buSzPct val="70000"/>
        <a:buFont typeface="Wingdings"/>
        <a:buChar char="p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accent3"/>
        </a:buClr>
        <a:buSzPct val="140000"/>
        <a:buFont typeface="Wingdings"/>
        <a:buChar char="§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4"/>
        </a:buClr>
        <a:buSzPct val="12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accent5"/>
        </a:buClr>
        <a:buSzPct val="110000"/>
        <a:buFont typeface="Wingdings"/>
        <a:buChar char="§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6"/>
        </a:buClr>
        <a:buSzPct val="9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55576" y="1268760"/>
            <a:ext cx="7702624" cy="2610711"/>
          </a:xfrm>
        </p:spPr>
        <p:txBody>
          <a:bodyPr>
            <a:normAutofit/>
          </a:bodyPr>
          <a:lstStyle/>
          <a:p>
            <a:pPr algn="ctr" fontAlgn="base"/>
            <a:r>
              <a:rPr lang="ko-KR" altLang="en-US" sz="4000" dirty="0">
                <a:solidFill>
                  <a:schemeClr val="tx1"/>
                </a:solidFill>
                <a:effectLst/>
              </a:rPr>
              <a:t>현상학적 </a:t>
            </a:r>
            <a:r>
              <a:rPr lang="ko-KR" altLang="en-US" sz="4000" dirty="0" smtClean="0">
                <a:solidFill>
                  <a:schemeClr val="tx1"/>
                </a:solidFill>
                <a:effectLst/>
              </a:rPr>
              <a:t>분석방법</a:t>
            </a:r>
            <a:r>
              <a:rPr lang="ko-KR" altLang="en-US" sz="4000" dirty="0">
                <a:solidFill>
                  <a:schemeClr val="tx1"/>
                </a:solidFill>
                <a:effectLst/>
              </a:rPr>
              <a:t/>
            </a:r>
            <a:br>
              <a:rPr lang="ko-KR" altLang="en-US" sz="4000" dirty="0">
                <a:solidFill>
                  <a:schemeClr val="tx1"/>
                </a:solidFill>
                <a:effectLst/>
              </a:rPr>
            </a:br>
            <a:r>
              <a:rPr lang="en-US" altLang="ko-KR" sz="4800" dirty="0" smtClean="0">
                <a:solidFill>
                  <a:schemeClr val="tx1"/>
                </a:solidFill>
                <a:effectLst/>
              </a:rPr>
              <a:t>- </a:t>
            </a:r>
            <a:r>
              <a:rPr lang="en-US" altLang="ko-KR" sz="4800" dirty="0" err="1">
                <a:solidFill>
                  <a:schemeClr val="tx1"/>
                </a:solidFill>
                <a:effectLst/>
              </a:rPr>
              <a:t>Colazzi's</a:t>
            </a:r>
            <a:r>
              <a:rPr lang="en-US" altLang="ko-KR" sz="4800" dirty="0">
                <a:solidFill>
                  <a:schemeClr val="tx1"/>
                </a:solidFill>
                <a:effectLst/>
              </a:rPr>
              <a:t> </a:t>
            </a:r>
            <a:r>
              <a:rPr lang="en-US" altLang="ko-KR" sz="4800" dirty="0" smtClean="0">
                <a:solidFill>
                  <a:schemeClr val="tx1"/>
                </a:solidFill>
                <a:effectLst/>
              </a:rPr>
              <a:t>Method -</a:t>
            </a:r>
            <a:r>
              <a:rPr lang="ko-KR" altLang="en-US" sz="4800" dirty="0">
                <a:solidFill>
                  <a:schemeClr val="tx1"/>
                </a:solidFill>
                <a:effectLst/>
              </a:rPr>
              <a:t/>
            </a:r>
            <a:br>
              <a:rPr lang="ko-KR" altLang="en-US" sz="4800" dirty="0">
                <a:solidFill>
                  <a:schemeClr val="tx1"/>
                </a:solidFill>
                <a:effectLst/>
              </a:rPr>
            </a:br>
            <a:endParaRPr lang="ko-KR" altLang="en-US" sz="4800" dirty="0">
              <a:solidFill>
                <a:schemeClr val="tx1"/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203848" y="4725144"/>
            <a:ext cx="5414978" cy="1042998"/>
          </a:xfrm>
        </p:spPr>
        <p:txBody>
          <a:bodyPr>
            <a:normAutofit/>
          </a:bodyPr>
          <a:lstStyle/>
          <a:p>
            <a:r>
              <a:rPr lang="ko-KR" altLang="en-US" sz="2800" dirty="0" err="1" smtClean="0">
                <a:solidFill>
                  <a:schemeClr val="tx1"/>
                </a:solidFill>
              </a:rPr>
              <a:t>주혜주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99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altLang="ko-KR" dirty="0" smtClean="0">
                <a:solidFill>
                  <a:schemeClr val="tx1"/>
                </a:solidFill>
                <a:effectLst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effectLst/>
              </a:rPr>
            </a:br>
            <a:r>
              <a:rPr lang="en-US" altLang="ko-KR" dirty="0" smtClean="0">
                <a:solidFill>
                  <a:schemeClr val="tx1"/>
                </a:solidFill>
                <a:effectLst/>
              </a:rPr>
              <a:t>          </a:t>
            </a:r>
            <a:r>
              <a:rPr lang="en-US" altLang="ko-KR" sz="4900" dirty="0" err="1" smtClean="0">
                <a:solidFill>
                  <a:schemeClr val="tx1"/>
                </a:solidFill>
                <a:effectLst/>
              </a:rPr>
              <a:t>Colazzi's</a:t>
            </a:r>
            <a:r>
              <a:rPr lang="en-US" altLang="ko-KR" sz="49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altLang="ko-KR" sz="4900" dirty="0">
                <a:solidFill>
                  <a:schemeClr val="tx1"/>
                </a:solidFill>
                <a:effectLst/>
              </a:rPr>
              <a:t>Method</a:t>
            </a:r>
            <a:r>
              <a:rPr lang="ko-KR" altLang="en-US" sz="4900" dirty="0">
                <a:solidFill>
                  <a:schemeClr val="tx1"/>
                </a:solidFill>
                <a:effectLst/>
              </a:rPr>
              <a:t/>
            </a:r>
            <a:br>
              <a:rPr lang="ko-KR" altLang="en-US" sz="4900" dirty="0">
                <a:solidFill>
                  <a:schemeClr val="tx1"/>
                </a:solidFill>
                <a:effectLst/>
              </a:rPr>
            </a:br>
            <a:endParaRPr lang="ko-KR" altLang="en-US" sz="49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9512" y="1844824"/>
            <a:ext cx="8712968" cy="4525963"/>
          </a:xfrm>
        </p:spPr>
        <p:txBody>
          <a:bodyPr>
            <a:normAutofit/>
          </a:bodyPr>
          <a:lstStyle/>
          <a:p>
            <a:r>
              <a:rPr lang="en-US" altLang="ko-KR" sz="3600" dirty="0" smtClean="0"/>
              <a:t>1. </a:t>
            </a:r>
            <a:r>
              <a:rPr lang="ko-KR" altLang="en-US" sz="3600" dirty="0"/>
              <a:t>주제에 관련되어 기술된 </a:t>
            </a:r>
            <a:r>
              <a:rPr lang="ko-KR" altLang="en-US" sz="3600" dirty="0" smtClean="0"/>
              <a:t>전체</a:t>
            </a:r>
            <a:endParaRPr lang="en-US" altLang="ko-KR" sz="3600" dirty="0" smtClean="0"/>
          </a:p>
          <a:p>
            <a:pPr>
              <a:buNone/>
            </a:pPr>
            <a:r>
              <a:rPr lang="en-US" altLang="ko-KR" sz="3600" dirty="0" smtClean="0"/>
              <a:t>       (</a:t>
            </a:r>
            <a:r>
              <a:rPr lang="en-US" altLang="ko-KR" sz="3600" dirty="0"/>
              <a:t>protocol, </a:t>
            </a:r>
            <a:r>
              <a:rPr lang="ko-KR" altLang="en-US" sz="3600" dirty="0"/>
              <a:t>원본</a:t>
            </a:r>
            <a:r>
              <a:rPr lang="en-US" altLang="ko-KR" sz="3600" dirty="0"/>
              <a:t>)</a:t>
            </a:r>
            <a:r>
              <a:rPr lang="ko-KR" altLang="en-US" sz="3600" dirty="0"/>
              <a:t>을 읽는다</a:t>
            </a:r>
          </a:p>
          <a:p>
            <a:pPr marL="0" indent="0">
              <a:buNone/>
            </a:pPr>
            <a:endParaRPr lang="en-US" altLang="ko-KR" sz="3000" dirty="0" smtClean="0"/>
          </a:p>
          <a:p>
            <a:pPr marL="0" indent="0">
              <a:buNone/>
            </a:pPr>
            <a:r>
              <a:rPr lang="en-US" altLang="ko-KR" sz="3000" dirty="0" smtClean="0"/>
              <a:t>① </a:t>
            </a:r>
            <a:r>
              <a:rPr lang="en-US" altLang="ko-KR" sz="3000" dirty="0"/>
              <a:t>Read all of the subject's descriptions(protocols).</a:t>
            </a:r>
            <a:r>
              <a:rPr lang="en-US" altLang="ko-K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424067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>
                <a:solidFill>
                  <a:schemeClr val="tx1"/>
                </a:solidFill>
                <a:effectLst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effectLst/>
              </a:rPr>
            </a:br>
            <a:r>
              <a:rPr lang="en-US" altLang="ko-KR" sz="4900" dirty="0" err="1" smtClean="0">
                <a:solidFill>
                  <a:schemeClr val="tx1"/>
                </a:solidFill>
                <a:effectLst/>
              </a:rPr>
              <a:t>Colazzi's</a:t>
            </a:r>
            <a:r>
              <a:rPr lang="en-US" altLang="ko-KR" sz="49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altLang="ko-KR" sz="4900" dirty="0">
                <a:solidFill>
                  <a:schemeClr val="tx1"/>
                </a:solidFill>
                <a:effectLst/>
              </a:rPr>
              <a:t>Method</a:t>
            </a:r>
            <a:r>
              <a:rPr lang="ko-KR" altLang="en-US" sz="4900" dirty="0">
                <a:solidFill>
                  <a:schemeClr val="tx1"/>
                </a:solidFill>
                <a:effectLst/>
              </a:rPr>
              <a:t/>
            </a:r>
            <a:br>
              <a:rPr lang="ko-KR" altLang="en-US" sz="4900" dirty="0">
                <a:solidFill>
                  <a:schemeClr val="tx1"/>
                </a:solidFill>
                <a:effectLst/>
              </a:rPr>
            </a:br>
            <a:endParaRPr lang="ko-KR" altLang="en-US" sz="49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9512" y="1556792"/>
            <a:ext cx="8568952" cy="4569371"/>
          </a:xfrm>
        </p:spPr>
        <p:txBody>
          <a:bodyPr/>
          <a:lstStyle/>
          <a:p>
            <a:pPr marL="0" indent="0">
              <a:buNone/>
            </a:pPr>
            <a:r>
              <a:rPr lang="en-US" altLang="ko-KR" sz="3600" dirty="0" smtClean="0"/>
              <a:t>2. </a:t>
            </a:r>
            <a:r>
              <a:rPr lang="ko-KR" altLang="en-US" sz="3600" dirty="0" smtClean="0"/>
              <a:t>각각의 원본으로 돌아와 의미 있는 문장</a:t>
            </a:r>
            <a:r>
              <a:rPr lang="en-US" altLang="ko-KR" sz="3600" dirty="0" smtClean="0"/>
              <a:t>(significant  statement)</a:t>
            </a:r>
            <a:r>
              <a:rPr lang="ko-KR" altLang="en-US" sz="3600" dirty="0" smtClean="0"/>
              <a:t>을 추출하고 좀더 일반화시킨다</a:t>
            </a:r>
            <a:r>
              <a:rPr lang="en-US" altLang="ko-KR" sz="3600" dirty="0" smtClean="0"/>
              <a:t>.</a:t>
            </a:r>
          </a:p>
          <a:p>
            <a:pPr marL="0" indent="0">
              <a:buNone/>
            </a:pPr>
            <a:endParaRPr lang="en-US" altLang="ko-KR" sz="3600" dirty="0" smtClean="0"/>
          </a:p>
          <a:p>
            <a:pPr marL="0" indent="0">
              <a:buNone/>
            </a:pPr>
            <a:r>
              <a:rPr lang="en-US" altLang="ko-KR" dirty="0" smtClean="0"/>
              <a:t>② </a:t>
            </a:r>
            <a:r>
              <a:rPr lang="en-US" altLang="ko-KR" dirty="0"/>
              <a:t>Return to each protocol and extract significant statements and to a more general formulation.</a:t>
            </a:r>
          </a:p>
          <a:p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21218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dirty="0" smtClean="0">
                <a:solidFill>
                  <a:schemeClr val="tx1"/>
                </a:solidFill>
                <a:effectLst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effectLst/>
              </a:rPr>
            </a:br>
            <a:r>
              <a:rPr lang="en-US" altLang="ko-KR" dirty="0" err="1" smtClean="0">
                <a:solidFill>
                  <a:schemeClr val="tx1"/>
                </a:solidFill>
                <a:effectLst/>
              </a:rPr>
              <a:t>Colazzi's</a:t>
            </a:r>
            <a:r>
              <a:rPr lang="en-US" altLang="ko-KR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altLang="ko-KR" dirty="0">
                <a:solidFill>
                  <a:schemeClr val="tx1"/>
                </a:solidFill>
                <a:effectLst/>
              </a:rPr>
              <a:t>Method</a:t>
            </a:r>
            <a:r>
              <a:rPr lang="ko-KR" altLang="en-US" dirty="0">
                <a:solidFill>
                  <a:schemeClr val="tx1"/>
                </a:solidFill>
                <a:effectLst/>
              </a:rPr>
              <a:t/>
            </a:r>
            <a:br>
              <a:rPr lang="ko-KR" altLang="en-US" dirty="0">
                <a:solidFill>
                  <a:schemeClr val="tx1"/>
                </a:solidFill>
                <a:effectLst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9552" y="1772816"/>
            <a:ext cx="7920880" cy="4968552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3600" dirty="0" smtClean="0"/>
              <a:t>3. </a:t>
            </a:r>
            <a:r>
              <a:rPr lang="ko-KR" altLang="en-US" sz="3600" dirty="0" smtClean="0"/>
              <a:t>의미 있는 </a:t>
            </a:r>
            <a:r>
              <a:rPr lang="ko-KR" altLang="en-US" sz="3600" dirty="0"/>
              <a:t>문장을 좀더 일반화하여 </a:t>
            </a:r>
            <a:r>
              <a:rPr lang="ko-KR" altLang="en-US" sz="3600" dirty="0" err="1" smtClean="0"/>
              <a:t>재진술한다</a:t>
            </a:r>
            <a:r>
              <a:rPr lang="en-US" altLang="ko-KR" sz="3600" dirty="0"/>
              <a:t>. </a:t>
            </a:r>
            <a:endParaRPr lang="en-US" altLang="ko-KR" sz="3600" dirty="0" smtClean="0"/>
          </a:p>
          <a:p>
            <a:pPr marL="0" indent="0" fontAlgn="base">
              <a:buNone/>
            </a:pPr>
            <a:endParaRPr lang="en-US" altLang="ko-KR" sz="3600" dirty="0" smtClean="0"/>
          </a:p>
          <a:p>
            <a:pPr marL="0" indent="0" fontAlgn="base">
              <a:buNone/>
            </a:pPr>
            <a:r>
              <a:rPr lang="en-US" altLang="ko-KR" dirty="0"/>
              <a:t>③ Formulation of significant statements into a more general restatement. </a:t>
            </a:r>
            <a:endParaRPr lang="en-US" altLang="ko-KR" dirty="0" smtClean="0"/>
          </a:p>
          <a:p>
            <a:pPr fontAlgn="base"/>
            <a:endParaRPr lang="ko-KR" altLang="en-US" dirty="0"/>
          </a:p>
          <a:p>
            <a:pPr marL="0" indent="0" fontAlgn="base">
              <a:buNone/>
            </a:pP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2394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>
                <a:solidFill>
                  <a:schemeClr val="tx1"/>
                </a:solidFill>
                <a:effectLst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effectLst/>
              </a:rPr>
            </a:br>
            <a:r>
              <a:rPr lang="en-US" altLang="ko-KR" dirty="0" err="1" smtClean="0">
                <a:solidFill>
                  <a:schemeClr val="tx1"/>
                </a:solidFill>
                <a:effectLst/>
              </a:rPr>
              <a:t>Colazzi's</a:t>
            </a:r>
            <a:r>
              <a:rPr lang="en-US" altLang="ko-KR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altLang="ko-KR" dirty="0">
                <a:solidFill>
                  <a:schemeClr val="tx1"/>
                </a:solidFill>
                <a:effectLst/>
              </a:rPr>
              <a:t>Method</a:t>
            </a:r>
            <a:r>
              <a:rPr lang="ko-KR" altLang="en-US" dirty="0">
                <a:solidFill>
                  <a:schemeClr val="tx1"/>
                </a:solidFill>
                <a:effectLst/>
              </a:rPr>
              <a:t/>
            </a:r>
            <a:br>
              <a:rPr lang="ko-KR" altLang="en-US" dirty="0">
                <a:solidFill>
                  <a:schemeClr val="tx1"/>
                </a:solidFill>
                <a:effectLst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/>
          <a:lstStyle/>
          <a:p>
            <a:pPr marL="0" indent="0" fontAlgn="base">
              <a:buNone/>
            </a:pPr>
            <a:r>
              <a:rPr lang="en-US" altLang="ko-KR" sz="3600" dirty="0" smtClean="0"/>
              <a:t>4. </a:t>
            </a:r>
            <a:r>
              <a:rPr lang="ko-KR" altLang="en-US" sz="3600" dirty="0" smtClean="0"/>
              <a:t>의미문장을 만들고 확인자가 의미를 확인하도록 한다</a:t>
            </a:r>
            <a:r>
              <a:rPr lang="en-US" altLang="ko-KR" sz="3600" dirty="0" smtClean="0"/>
              <a:t>.</a:t>
            </a:r>
          </a:p>
          <a:p>
            <a:pPr marL="0" indent="0" fontAlgn="base">
              <a:buNone/>
            </a:pPr>
            <a:endParaRPr lang="en-US" altLang="ko-KR" sz="3600" dirty="0" smtClean="0"/>
          </a:p>
          <a:p>
            <a:pPr marL="0" indent="0" fontAlgn="base">
              <a:buNone/>
            </a:pPr>
            <a:r>
              <a:rPr lang="en-US" altLang="ko-KR" dirty="0" smtClean="0"/>
              <a:t>④ Formulation of a statement of meaning and validation of that meaning by the judges.</a:t>
            </a:r>
          </a:p>
          <a:p>
            <a:endParaRPr lang="ko-KR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11266"/>
            <a:ext cx="8229600" cy="1143000"/>
          </a:xfrm>
        </p:spPr>
        <p:txBody>
          <a:bodyPr>
            <a:noAutofit/>
          </a:bodyPr>
          <a:lstStyle/>
          <a:p>
            <a:r>
              <a:rPr lang="en-US" altLang="ko-KR" dirty="0" smtClean="0">
                <a:solidFill>
                  <a:schemeClr val="tx1"/>
                </a:solidFill>
                <a:effectLst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effectLst/>
              </a:rPr>
            </a:br>
            <a:r>
              <a:rPr lang="en-US" altLang="ko-KR" dirty="0" err="1" smtClean="0">
                <a:solidFill>
                  <a:schemeClr val="tx1"/>
                </a:solidFill>
                <a:effectLst/>
              </a:rPr>
              <a:t>Colazzi's</a:t>
            </a:r>
            <a:r>
              <a:rPr lang="en-US" altLang="ko-KR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altLang="ko-KR" dirty="0">
                <a:solidFill>
                  <a:schemeClr val="tx1"/>
                </a:solidFill>
                <a:effectLst/>
              </a:rPr>
              <a:t>Method</a:t>
            </a:r>
            <a:r>
              <a:rPr lang="ko-KR" altLang="en-US" dirty="0">
                <a:solidFill>
                  <a:schemeClr val="tx1"/>
                </a:solidFill>
                <a:effectLst/>
              </a:rPr>
              <a:t/>
            </a:r>
            <a:br>
              <a:rPr lang="ko-KR" altLang="en-US" dirty="0">
                <a:solidFill>
                  <a:schemeClr val="tx1"/>
                </a:solidFill>
                <a:effectLst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484784"/>
            <a:ext cx="8280920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3600" dirty="0" smtClean="0"/>
              <a:t>5. </a:t>
            </a:r>
            <a:r>
              <a:rPr lang="ko-KR" altLang="en-US" sz="3600" dirty="0"/>
              <a:t>만들어진 의미들에서 주제</a:t>
            </a:r>
            <a:r>
              <a:rPr lang="en-US" altLang="ko-KR" sz="3600" dirty="0"/>
              <a:t>(theme), </a:t>
            </a:r>
            <a:endParaRPr lang="en-US" altLang="ko-KR" sz="3600" dirty="0" smtClean="0"/>
          </a:p>
          <a:p>
            <a:pPr marL="0" indent="0">
              <a:buNone/>
            </a:pPr>
            <a:r>
              <a:rPr lang="ko-KR" altLang="en-US" sz="3600" dirty="0" smtClean="0"/>
              <a:t>주제모음</a:t>
            </a:r>
            <a:r>
              <a:rPr lang="en-US" altLang="ko-KR" sz="3600" dirty="0"/>
              <a:t>(cluster), </a:t>
            </a:r>
            <a:r>
              <a:rPr lang="ko-KR" altLang="en-US" sz="3600" dirty="0"/>
              <a:t>주제범주</a:t>
            </a:r>
            <a:r>
              <a:rPr lang="en-US" altLang="ko-KR" sz="3600" dirty="0"/>
              <a:t>(categories)</a:t>
            </a:r>
            <a:r>
              <a:rPr lang="ko-KR" altLang="en-US" sz="3600" dirty="0"/>
              <a:t>들을 조직한다</a:t>
            </a:r>
            <a:r>
              <a:rPr lang="en-US" altLang="ko-KR" sz="3600" dirty="0" smtClean="0"/>
              <a:t>.</a:t>
            </a:r>
          </a:p>
          <a:p>
            <a:pPr marL="0" indent="0">
              <a:buNone/>
            </a:pPr>
            <a:endParaRPr lang="en-US" altLang="ko-KR" sz="3600" dirty="0" smtClean="0"/>
          </a:p>
          <a:p>
            <a:pPr marL="0" indent="0">
              <a:buNone/>
            </a:pPr>
            <a:r>
              <a:rPr lang="en-US" altLang="ko-KR" dirty="0"/>
              <a:t>⑤ Organization of formulated meanings into themes, theme clusters, and theme categories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endParaRPr lang="en-US" altLang="ko-KR" sz="3600" dirty="0" smtClean="0"/>
          </a:p>
          <a:p>
            <a:pPr marL="0" indent="0" fontAlgn="base">
              <a:buNone/>
            </a:pPr>
            <a:endParaRPr lang="ko-KR" altLang="en-US" sz="3600" dirty="0"/>
          </a:p>
          <a:p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92297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>
                <a:solidFill>
                  <a:schemeClr val="tx1"/>
                </a:solidFill>
                <a:effectLst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effectLst/>
              </a:rPr>
            </a:br>
            <a:r>
              <a:rPr lang="en-US" altLang="ko-KR" dirty="0" err="1" smtClean="0">
                <a:solidFill>
                  <a:schemeClr val="tx1"/>
                </a:solidFill>
                <a:effectLst/>
              </a:rPr>
              <a:t>Colazzi's</a:t>
            </a:r>
            <a:r>
              <a:rPr lang="en-US" altLang="ko-KR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altLang="ko-KR" dirty="0">
                <a:solidFill>
                  <a:schemeClr val="tx1"/>
                </a:solidFill>
                <a:effectLst/>
              </a:rPr>
              <a:t>Method</a:t>
            </a:r>
            <a:r>
              <a:rPr lang="ko-KR" altLang="en-US" dirty="0">
                <a:solidFill>
                  <a:schemeClr val="tx1"/>
                </a:solidFill>
                <a:effectLst/>
              </a:rPr>
              <a:t/>
            </a:r>
            <a:br>
              <a:rPr lang="ko-KR" altLang="en-US" dirty="0">
                <a:solidFill>
                  <a:schemeClr val="tx1"/>
                </a:solidFill>
                <a:effectLst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525963"/>
          </a:xfrm>
        </p:spPr>
        <p:txBody>
          <a:bodyPr/>
          <a:lstStyle/>
          <a:p>
            <a:pPr marL="0" indent="0" fontAlgn="base">
              <a:buNone/>
            </a:pPr>
            <a:r>
              <a:rPr lang="en-US" altLang="ko-KR" sz="3600" dirty="0" smtClean="0"/>
              <a:t>6. </a:t>
            </a:r>
            <a:r>
              <a:rPr lang="ko-KR" altLang="en-US" sz="3600" dirty="0" smtClean="0"/>
              <a:t>주제들을 통합하여 관심현상을 총망라하는 최종진술을 한다</a:t>
            </a:r>
            <a:r>
              <a:rPr lang="en-US" altLang="ko-KR" sz="3600" dirty="0" smtClean="0"/>
              <a:t>. </a:t>
            </a:r>
          </a:p>
          <a:p>
            <a:pPr marL="0" indent="0" fontAlgn="base">
              <a:buNone/>
            </a:pPr>
            <a:endParaRPr lang="en-US" altLang="ko-KR" sz="3600" dirty="0" smtClean="0"/>
          </a:p>
          <a:p>
            <a:pPr marL="0" indent="0" fontAlgn="base">
              <a:buNone/>
            </a:pPr>
            <a:r>
              <a:rPr lang="en-US" altLang="ko-KR" dirty="0" smtClean="0"/>
              <a:t>⑥ Integration of themes into an exhaustive description of phenomena of interest.</a:t>
            </a:r>
          </a:p>
          <a:p>
            <a:endParaRPr lang="ko-KR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Autofit/>
          </a:bodyPr>
          <a:lstStyle/>
          <a:p>
            <a:r>
              <a:rPr lang="en-US" altLang="ko-KR" dirty="0" smtClean="0">
                <a:solidFill>
                  <a:schemeClr val="tx1"/>
                </a:solidFill>
                <a:effectLst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effectLst/>
              </a:rPr>
            </a:br>
            <a:r>
              <a:rPr lang="en-US" altLang="ko-KR" dirty="0" err="1" smtClean="0">
                <a:solidFill>
                  <a:schemeClr val="tx1"/>
                </a:solidFill>
                <a:effectLst/>
              </a:rPr>
              <a:t>Colazzi's</a:t>
            </a:r>
            <a:r>
              <a:rPr lang="en-US" altLang="ko-KR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altLang="ko-KR" dirty="0">
                <a:solidFill>
                  <a:schemeClr val="tx1"/>
                </a:solidFill>
                <a:effectLst/>
              </a:rPr>
              <a:t>Method</a:t>
            </a:r>
            <a:r>
              <a:rPr lang="ko-KR" altLang="en-US" dirty="0">
                <a:solidFill>
                  <a:schemeClr val="tx1"/>
                </a:solidFill>
                <a:effectLst/>
              </a:rPr>
              <a:t/>
            </a:r>
            <a:br>
              <a:rPr lang="ko-KR" altLang="en-US" dirty="0">
                <a:solidFill>
                  <a:schemeClr val="tx1"/>
                </a:solidFill>
                <a:effectLst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0" y="1052736"/>
            <a:ext cx="8964488" cy="55892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ko-KR" sz="3600" dirty="0" smtClean="0"/>
              <a:t>7. </a:t>
            </a:r>
            <a:r>
              <a:rPr lang="ko-KR" altLang="en-US" sz="3600" dirty="0"/>
              <a:t>본질적 구조를 만들고 </a:t>
            </a:r>
            <a:r>
              <a:rPr lang="ko-KR" altLang="en-US" sz="3600" b="1" dirty="0">
                <a:solidFill>
                  <a:srgbClr val="C00000"/>
                </a:solidFill>
              </a:rPr>
              <a:t>연구참여자</a:t>
            </a:r>
            <a:r>
              <a:rPr lang="ko-KR" altLang="en-US" sz="3600" b="1" dirty="0"/>
              <a:t>들이</a:t>
            </a:r>
            <a:r>
              <a:rPr lang="ko-KR" altLang="en-US" sz="3600" b="1" dirty="0">
                <a:solidFill>
                  <a:srgbClr val="C00000"/>
                </a:solidFill>
              </a:rPr>
              <a:t> 구조에 대한 확인</a:t>
            </a:r>
            <a:r>
              <a:rPr lang="ko-KR" altLang="en-US" sz="3600" dirty="0"/>
              <a:t>을 하도록 한다</a:t>
            </a:r>
            <a:r>
              <a:rPr lang="en-US" altLang="ko-KR" sz="3600" dirty="0"/>
              <a:t>. </a:t>
            </a:r>
            <a:endParaRPr lang="en-US" altLang="ko-KR" sz="3600" dirty="0" smtClean="0"/>
          </a:p>
          <a:p>
            <a:pPr marL="0" indent="0">
              <a:buNone/>
            </a:pPr>
            <a:r>
              <a:rPr lang="ko-KR" altLang="en-US" sz="3600" dirty="0" smtClean="0"/>
              <a:t>어떠한  </a:t>
            </a:r>
            <a:r>
              <a:rPr lang="ko-KR" altLang="en-US" sz="3600" dirty="0"/>
              <a:t>새로운 </a:t>
            </a:r>
            <a:r>
              <a:rPr lang="ko-KR" altLang="en-US" sz="3600" dirty="0" smtClean="0"/>
              <a:t>관련자료라도 </a:t>
            </a:r>
            <a:r>
              <a:rPr lang="ko-KR" altLang="en-US" sz="3600" dirty="0"/>
              <a:t>연구의 </a:t>
            </a:r>
            <a:r>
              <a:rPr lang="ko-KR" altLang="en-US" sz="3600" dirty="0" smtClean="0"/>
              <a:t>최종결과물에 있어야 </a:t>
            </a:r>
            <a:r>
              <a:rPr lang="ko-KR" altLang="en-US" sz="3600" dirty="0"/>
              <a:t>한다</a:t>
            </a:r>
            <a:r>
              <a:rPr lang="en-US" altLang="ko-KR" sz="3600" dirty="0"/>
              <a:t>. </a:t>
            </a:r>
            <a:endParaRPr lang="en-US" altLang="ko-KR" sz="3600" dirty="0" smtClean="0"/>
          </a:p>
          <a:p>
            <a:pPr marL="0" indent="0">
              <a:buNone/>
            </a:pPr>
            <a:endParaRPr lang="ko-KR" altLang="en-US" sz="3600" dirty="0"/>
          </a:p>
          <a:p>
            <a:pPr marL="0" indent="0">
              <a:buNone/>
            </a:pPr>
            <a:r>
              <a:rPr lang="en-US" altLang="ko-KR" dirty="0"/>
              <a:t>⑦ Formulation of the statement of the essential structure and </a:t>
            </a:r>
            <a:r>
              <a:rPr lang="en-US" altLang="ko-KR" dirty="0">
                <a:solidFill>
                  <a:srgbClr val="C00000"/>
                </a:solidFill>
              </a:rPr>
              <a:t>validation of the essential </a:t>
            </a:r>
            <a:r>
              <a:rPr lang="en-US" altLang="ko-KR" dirty="0" smtClean="0">
                <a:solidFill>
                  <a:srgbClr val="C00000"/>
                </a:solidFill>
              </a:rPr>
              <a:t> structure </a:t>
            </a:r>
            <a:r>
              <a:rPr lang="en-US" altLang="ko-KR" dirty="0">
                <a:solidFill>
                  <a:srgbClr val="C00000"/>
                </a:solidFill>
              </a:rPr>
              <a:t>by the study participants.</a:t>
            </a:r>
            <a:r>
              <a:rPr lang="en-US" altLang="ko-KR" dirty="0"/>
              <a:t>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Any </a:t>
            </a:r>
            <a:r>
              <a:rPr lang="en-US" altLang="ko-KR" dirty="0"/>
              <a:t>relevant new data must be worked into the final product of the research. </a:t>
            </a:r>
          </a:p>
          <a:p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219055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179512" y="548680"/>
            <a:ext cx="8856984" cy="5544616"/>
          </a:xfrm>
        </p:spPr>
        <p:txBody>
          <a:bodyPr/>
          <a:lstStyle/>
          <a:p>
            <a:pPr algn="ctr">
              <a:buNone/>
            </a:pPr>
            <a:endParaRPr lang="en-US" altLang="ko-KR" dirty="0" smtClean="0"/>
          </a:p>
          <a:p>
            <a:pPr algn="ctr">
              <a:buNone/>
            </a:pPr>
            <a:r>
              <a:rPr lang="en-US" altLang="ko-KR" dirty="0" err="1" smtClean="0"/>
              <a:t>Colazzi</a:t>
            </a:r>
            <a:r>
              <a:rPr lang="en-US" altLang="ko-KR" dirty="0" smtClean="0"/>
              <a:t> </a:t>
            </a:r>
            <a:r>
              <a:rPr lang="ko-KR" altLang="ko-KR" dirty="0" smtClean="0"/>
              <a:t>방법의 적용</a:t>
            </a:r>
            <a:endParaRPr lang="en-US" altLang="ko-KR" dirty="0" smtClean="0"/>
          </a:p>
          <a:p>
            <a:pPr algn="ctr">
              <a:buNone/>
            </a:pPr>
            <a:r>
              <a:rPr lang="en-US" altLang="ko-KR" sz="4000" dirty="0" smtClean="0"/>
              <a:t> : </a:t>
            </a:r>
            <a:r>
              <a:rPr lang="ko-KR" altLang="ko-KR" sz="4000" dirty="0" smtClean="0"/>
              <a:t>초보 연구가에  의해 </a:t>
            </a:r>
            <a:r>
              <a:rPr lang="ko-KR" altLang="ko-KR" sz="4000" dirty="0" err="1" smtClean="0"/>
              <a:t>감사가능한</a:t>
            </a:r>
            <a:r>
              <a:rPr lang="ko-KR" altLang="ko-KR" sz="4000" dirty="0" smtClean="0"/>
              <a:t>  </a:t>
            </a:r>
            <a:endParaRPr lang="en-US" altLang="ko-KR" sz="4000" dirty="0" smtClean="0"/>
          </a:p>
          <a:p>
            <a:pPr algn="ctr">
              <a:buNone/>
            </a:pPr>
            <a:r>
              <a:rPr lang="ko-KR" altLang="ko-KR" sz="4000" dirty="0" smtClean="0"/>
              <a:t>결정 경로에 대한 해석</a:t>
            </a:r>
          </a:p>
          <a:p>
            <a:endParaRPr lang="en-US" altLang="ko-KR" sz="4000" dirty="0" smtClean="0"/>
          </a:p>
          <a:p>
            <a:pPr>
              <a:buNone/>
            </a:pPr>
            <a:r>
              <a:rPr lang="en-US" altLang="ko-KR" sz="4000" i="1" dirty="0" smtClean="0"/>
              <a:t>                                   </a:t>
            </a:r>
          </a:p>
          <a:p>
            <a:pPr>
              <a:buNone/>
            </a:pPr>
            <a:r>
              <a:rPr lang="en-US" altLang="ko-KR" sz="4000" i="1" dirty="0" smtClean="0"/>
              <a:t>                                                    </a:t>
            </a:r>
            <a:r>
              <a:rPr lang="en-US" altLang="ko-KR" sz="2800" i="1" dirty="0" smtClean="0"/>
              <a:t>Caroline Sanders</a:t>
            </a:r>
          </a:p>
          <a:p>
            <a:pPr>
              <a:buNone/>
            </a:pPr>
            <a:r>
              <a:rPr lang="en-US" altLang="ko-KR" sz="2800" i="1" dirty="0" smtClean="0"/>
              <a:t>                           (Contemporary Nurse(2003)14: 292-302)</a:t>
            </a:r>
            <a:endParaRPr lang="ko-KR" altLang="en-US" sz="2800" i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ko-KR" altLang="en-US" dirty="0" smtClean="0"/>
              <a:t>연구자의 의도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340768"/>
            <a:ext cx="8352928" cy="5257800"/>
          </a:xfrm>
        </p:spPr>
        <p:txBody>
          <a:bodyPr>
            <a:normAutofit fontScale="92500"/>
          </a:bodyPr>
          <a:lstStyle/>
          <a:p>
            <a:r>
              <a:rPr lang="en-US" altLang="ko-KR" sz="3600" dirty="0" err="1" smtClean="0"/>
              <a:t>Colazzi</a:t>
            </a:r>
            <a:r>
              <a:rPr lang="en-US" altLang="ko-KR" sz="3600" dirty="0" smtClean="0"/>
              <a:t> </a:t>
            </a:r>
            <a:r>
              <a:rPr lang="ko-KR" altLang="ko-KR" sz="3500" dirty="0" smtClean="0"/>
              <a:t>현상학적 자료분석방법을 이용</a:t>
            </a:r>
            <a:endParaRPr lang="en-US" altLang="ko-KR" sz="3500" dirty="0" smtClean="0"/>
          </a:p>
          <a:p>
            <a:pPr>
              <a:buNone/>
            </a:pPr>
            <a:r>
              <a:rPr lang="ko-KR" altLang="en-US" sz="3500" dirty="0" smtClean="0"/>
              <a:t>   하여</a:t>
            </a:r>
            <a:r>
              <a:rPr lang="ko-KR" altLang="ko-KR" sz="3500" dirty="0" smtClean="0"/>
              <a:t>  </a:t>
            </a:r>
            <a:r>
              <a:rPr lang="ko-KR" altLang="ko-KR" sz="3500" dirty="0" smtClean="0"/>
              <a:t>초보 연구자를 위한 </a:t>
            </a:r>
            <a:r>
              <a:rPr lang="ko-KR" altLang="en-US" sz="3500" dirty="0" smtClean="0"/>
              <a:t>가이드</a:t>
            </a:r>
            <a:r>
              <a:rPr lang="ko-KR" altLang="ko-KR" sz="3500" dirty="0" smtClean="0"/>
              <a:t> 제공</a:t>
            </a:r>
            <a:endParaRPr lang="en-US" altLang="ko-KR" sz="3500" dirty="0" smtClean="0"/>
          </a:p>
          <a:p>
            <a:r>
              <a:rPr lang="ko-KR" altLang="ko-KR" sz="3500" dirty="0" smtClean="0"/>
              <a:t> 현상학적 연구</a:t>
            </a:r>
            <a:r>
              <a:rPr lang="ko-KR" altLang="en-US" sz="3500" dirty="0" smtClean="0"/>
              <a:t>에</a:t>
            </a:r>
            <a:r>
              <a:rPr lang="ko-KR" altLang="ko-KR" sz="3500" dirty="0" smtClean="0"/>
              <a:t> 있어 </a:t>
            </a:r>
            <a:r>
              <a:rPr lang="ko-KR" altLang="ko-KR" sz="3500" dirty="0" err="1" smtClean="0"/>
              <a:t>감사</a:t>
            </a:r>
            <a:r>
              <a:rPr lang="ko-KR" altLang="en-US" sz="3500" dirty="0" err="1" smtClean="0"/>
              <a:t>가능한</a:t>
            </a:r>
            <a:r>
              <a:rPr lang="ko-KR" altLang="ko-KR" sz="3500" dirty="0" smtClean="0"/>
              <a:t> 결정</a:t>
            </a:r>
            <a:endParaRPr lang="en-US" altLang="ko-KR" sz="3500" dirty="0" smtClean="0"/>
          </a:p>
          <a:p>
            <a:pPr>
              <a:buNone/>
            </a:pPr>
            <a:r>
              <a:rPr lang="ko-KR" altLang="ko-KR" sz="3500" dirty="0" smtClean="0"/>
              <a:t> </a:t>
            </a:r>
            <a:r>
              <a:rPr lang="en-US" altLang="ko-KR" sz="3500" dirty="0" smtClean="0"/>
              <a:t>   </a:t>
            </a:r>
            <a:r>
              <a:rPr lang="ko-KR" altLang="ko-KR" sz="3500" dirty="0" smtClean="0"/>
              <a:t>경로를 </a:t>
            </a:r>
            <a:r>
              <a:rPr lang="ko-KR" altLang="ko-KR" sz="3500" dirty="0" smtClean="0"/>
              <a:t>나타내는 방법</a:t>
            </a:r>
            <a:r>
              <a:rPr lang="ko-KR" altLang="en-US" sz="3500" dirty="0" smtClean="0"/>
              <a:t>에 대한</a:t>
            </a:r>
            <a:r>
              <a:rPr lang="ko-KR" altLang="ko-KR" sz="3500" dirty="0" smtClean="0"/>
              <a:t> 개인적 </a:t>
            </a:r>
            <a:r>
              <a:rPr lang="ko-KR" altLang="en-US" sz="3500" dirty="0" smtClean="0"/>
              <a:t>통찰을</a:t>
            </a:r>
            <a:endParaRPr lang="en-US" altLang="ko-KR" sz="3500" dirty="0" smtClean="0"/>
          </a:p>
          <a:p>
            <a:pPr>
              <a:buNone/>
            </a:pPr>
            <a:r>
              <a:rPr lang="ko-KR" altLang="ko-KR" sz="3500" dirty="0" smtClean="0"/>
              <a:t> </a:t>
            </a:r>
            <a:r>
              <a:rPr lang="en-US" altLang="ko-KR" sz="3500" dirty="0" smtClean="0"/>
              <a:t>   </a:t>
            </a:r>
            <a:r>
              <a:rPr lang="ko-KR" altLang="ko-KR" sz="3500" dirty="0" smtClean="0"/>
              <a:t>제공하고</a:t>
            </a:r>
            <a:r>
              <a:rPr lang="en-US" altLang="ko-KR" sz="3500" dirty="0" smtClean="0"/>
              <a:t>, </a:t>
            </a:r>
            <a:r>
              <a:rPr lang="ko-KR" altLang="ko-KR" sz="3500" dirty="0" smtClean="0"/>
              <a:t>철저함과 신뢰성</a:t>
            </a:r>
            <a:r>
              <a:rPr lang="ko-KR" altLang="en-US" sz="3500" dirty="0" smtClean="0"/>
              <a:t>의 </a:t>
            </a:r>
            <a:r>
              <a:rPr lang="ko-KR" altLang="ko-KR" sz="3500" dirty="0" smtClean="0"/>
              <a:t>이슈들</a:t>
            </a:r>
            <a:r>
              <a:rPr lang="ko-KR" altLang="en-US" sz="3500" dirty="0" smtClean="0"/>
              <a:t>을</a:t>
            </a:r>
            <a:r>
              <a:rPr lang="ko-KR" altLang="ko-KR" sz="3500" dirty="0" smtClean="0"/>
              <a:t> 탐구</a:t>
            </a:r>
            <a:r>
              <a:rPr lang="en-US" altLang="ko-KR" sz="3500" dirty="0" smtClean="0"/>
              <a:t> </a:t>
            </a:r>
          </a:p>
          <a:p>
            <a:r>
              <a:rPr lang="ko-KR" altLang="ko-KR" sz="3500" dirty="0" smtClean="0"/>
              <a:t>초보 연구</a:t>
            </a:r>
            <a:r>
              <a:rPr lang="ko-KR" altLang="en-US" sz="3500" dirty="0" smtClean="0"/>
              <a:t>자</a:t>
            </a:r>
            <a:r>
              <a:rPr lang="ko-KR" altLang="ko-KR" sz="3500" dirty="0" smtClean="0"/>
              <a:t>에게는 </a:t>
            </a:r>
            <a:r>
              <a:rPr lang="ko-KR" altLang="en-US" sz="3500" dirty="0" smtClean="0"/>
              <a:t>논</a:t>
            </a:r>
            <a:r>
              <a:rPr lang="ko-KR" altLang="ko-KR" sz="3500" dirty="0" smtClean="0"/>
              <a:t>문을 쓸 때 연구 자료</a:t>
            </a:r>
            <a:r>
              <a:rPr lang="ko-KR" altLang="en-US" sz="3500" dirty="0" smtClean="0"/>
              <a:t>를 이해</a:t>
            </a:r>
            <a:r>
              <a:rPr lang="ko-KR" altLang="ko-KR" sz="3500" dirty="0" smtClean="0"/>
              <a:t>하고 해석하는데 쓰</a:t>
            </a:r>
            <a:r>
              <a:rPr lang="ko-KR" altLang="en-US" sz="3500" dirty="0" smtClean="0"/>
              <a:t>이는</a:t>
            </a:r>
            <a:r>
              <a:rPr lang="ko-KR" altLang="ko-KR" sz="3500" dirty="0" smtClean="0"/>
              <a:t> 과정들을 </a:t>
            </a:r>
            <a:r>
              <a:rPr lang="ko-KR" altLang="en-US" sz="3500" dirty="0" smtClean="0"/>
              <a:t>보여주는 방법의 </a:t>
            </a:r>
            <a:r>
              <a:rPr lang="ko-KR" altLang="ko-KR" sz="3500" dirty="0" smtClean="0"/>
              <a:t>실제적인 예를 제공</a:t>
            </a:r>
            <a:r>
              <a:rPr lang="en-US" altLang="ko-KR" sz="3500" dirty="0" smtClean="0"/>
              <a:t> </a:t>
            </a:r>
            <a:endParaRPr lang="ko-KR" altLang="ko-KR" sz="3500" dirty="0" smtClean="0"/>
          </a:p>
          <a:p>
            <a:endParaRPr lang="ko-KR" altLang="en-US" sz="35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ko-KR" dirty="0"/>
              <a:t>연구의 목적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ko-KR" dirty="0" smtClean="0"/>
              <a:t> 간호사들의 개인적</a:t>
            </a:r>
            <a:r>
              <a:rPr lang="ko-KR" altLang="en-US" dirty="0" smtClean="0"/>
              <a:t>인 </a:t>
            </a:r>
            <a:r>
              <a:rPr lang="ko-KR" altLang="ko-KR" dirty="0" smtClean="0"/>
              <a:t>영적 가치관과 </a:t>
            </a:r>
            <a:r>
              <a:rPr lang="ko-KR" altLang="en-US" dirty="0" smtClean="0"/>
              <a:t>신념</a:t>
            </a:r>
            <a:r>
              <a:rPr lang="ko-KR" altLang="ko-KR" dirty="0" smtClean="0"/>
              <a:t>이 환자</a:t>
            </a:r>
            <a:r>
              <a:rPr lang="ko-KR" altLang="en-US" dirty="0" smtClean="0"/>
              <a:t>를 </a:t>
            </a:r>
            <a:r>
              <a:rPr lang="ko-KR" altLang="ko-KR" dirty="0" smtClean="0"/>
              <a:t>간호</a:t>
            </a:r>
            <a:r>
              <a:rPr lang="ko-KR" altLang="en-US" dirty="0" smtClean="0"/>
              <a:t>하는 </a:t>
            </a:r>
            <a:r>
              <a:rPr lang="ko-KR" altLang="ko-KR" dirty="0" smtClean="0"/>
              <a:t>전문적 경험에 </a:t>
            </a:r>
            <a:r>
              <a:rPr lang="ko-KR" altLang="en-US" dirty="0" smtClean="0"/>
              <a:t>어떻게 </a:t>
            </a:r>
            <a:r>
              <a:rPr lang="ko-KR" altLang="ko-KR" dirty="0" smtClean="0"/>
              <a:t>영향을 미치는지 </a:t>
            </a:r>
            <a:r>
              <a:rPr lang="ko-KR" altLang="en-US" dirty="0" smtClean="0"/>
              <a:t>탐구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기술</a:t>
            </a:r>
            <a:r>
              <a:rPr lang="en-US" altLang="ko-KR" dirty="0" smtClean="0"/>
              <a:t>,</a:t>
            </a:r>
            <a:r>
              <a:rPr lang="ko-KR" altLang="ko-KR" dirty="0" smtClean="0"/>
              <a:t> 설명</a:t>
            </a:r>
            <a:r>
              <a:rPr lang="ko-KR" altLang="en-US" dirty="0" smtClean="0"/>
              <a:t>하고자 함이다</a:t>
            </a:r>
            <a:endParaRPr lang="ko-KR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자료수집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2060848"/>
            <a:ext cx="8229600" cy="4525963"/>
          </a:xfrm>
        </p:spPr>
        <p:txBody>
          <a:bodyPr>
            <a:normAutofit/>
          </a:bodyPr>
          <a:lstStyle/>
          <a:p>
            <a:r>
              <a:rPr lang="ko-KR" altLang="ko-KR" dirty="0" smtClean="0"/>
              <a:t>목적적 </a:t>
            </a:r>
            <a:r>
              <a:rPr lang="ko-KR" altLang="en-US" dirty="0" err="1" smtClean="0"/>
              <a:t>표집</a:t>
            </a:r>
            <a:r>
              <a:rPr lang="ko-KR" altLang="ko-KR" dirty="0" err="1" smtClean="0"/>
              <a:t>방법</a:t>
            </a:r>
            <a:r>
              <a:rPr lang="ko-KR" altLang="ko-KR" dirty="0" smtClean="0"/>
              <a:t> 사용</a:t>
            </a:r>
            <a:endParaRPr lang="en-US" altLang="ko-KR" dirty="0" smtClean="0"/>
          </a:p>
          <a:p>
            <a:r>
              <a:rPr lang="ko-KR" altLang="en-US" dirty="0" smtClean="0"/>
              <a:t>관심 </a:t>
            </a:r>
            <a:r>
              <a:rPr lang="ko-KR" altLang="ko-KR" dirty="0" smtClean="0"/>
              <a:t>현상에 직접적인 경험을 </a:t>
            </a:r>
            <a:r>
              <a:rPr lang="ko-KR" altLang="en-US" dirty="0" smtClean="0"/>
              <a:t>가지고 있으면서 자신들의 </a:t>
            </a:r>
            <a:r>
              <a:rPr lang="ko-KR" altLang="ko-KR" dirty="0" smtClean="0"/>
              <a:t>경험을 기꺼이 나눌</a:t>
            </a:r>
            <a:r>
              <a:rPr lang="en-US" altLang="ko-KR" dirty="0" smtClean="0"/>
              <a:t> </a:t>
            </a:r>
            <a:r>
              <a:rPr lang="ko-KR" altLang="ko-KR" dirty="0" smtClean="0"/>
              <a:t>의지가 있는 영국의 큰 교육병원</a:t>
            </a:r>
            <a:r>
              <a:rPr lang="ko-KR" altLang="en-US" dirty="0" smtClean="0"/>
              <a:t>의 급성병동</a:t>
            </a:r>
            <a:r>
              <a:rPr lang="ko-KR" altLang="ko-KR" dirty="0" smtClean="0"/>
              <a:t>에서 일하</a:t>
            </a:r>
            <a:r>
              <a:rPr lang="ko-KR" altLang="en-US" dirty="0" smtClean="0"/>
              <a:t>는</a:t>
            </a:r>
            <a:r>
              <a:rPr lang="en-US" altLang="ko-KR" dirty="0" smtClean="0"/>
              <a:t> 8</a:t>
            </a:r>
            <a:r>
              <a:rPr lang="ko-KR" altLang="ko-KR" dirty="0" smtClean="0"/>
              <a:t>명의 경험 많은 간호사들</a:t>
            </a:r>
            <a:endParaRPr lang="en-US" altLang="ko-KR" dirty="0" smtClean="0"/>
          </a:p>
          <a:p>
            <a:r>
              <a:rPr lang="ko-KR" altLang="en-US" dirty="0" err="1" smtClean="0"/>
              <a:t>비</a:t>
            </a:r>
            <a:r>
              <a:rPr lang="ko-KR" altLang="ko-KR" dirty="0" err="1" smtClean="0"/>
              <a:t>구조</a:t>
            </a:r>
            <a:r>
              <a:rPr lang="ko-KR" altLang="en-US" dirty="0" err="1" smtClean="0"/>
              <a:t>화된</a:t>
            </a:r>
            <a:r>
              <a:rPr lang="ko-KR" altLang="en-US" dirty="0" smtClean="0"/>
              <a:t> </a:t>
            </a:r>
            <a:r>
              <a:rPr lang="ko-KR" altLang="ko-KR" dirty="0" smtClean="0"/>
              <a:t>개인적 면담</a:t>
            </a:r>
            <a:r>
              <a:rPr lang="en-US" altLang="ko-KR" dirty="0" smtClean="0"/>
              <a:t> </a:t>
            </a:r>
            <a:r>
              <a:rPr lang="ko-KR" altLang="en-US" dirty="0" smtClean="0"/>
              <a:t>사용</a:t>
            </a:r>
            <a:endParaRPr lang="ko-KR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ko-KR" dirty="0" err="1" smtClean="0"/>
              <a:t>Colaizzi</a:t>
            </a:r>
            <a:r>
              <a:rPr lang="ko-KR" altLang="en-US" dirty="0" smtClean="0"/>
              <a:t> 방법에 의한 자료분석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484784"/>
            <a:ext cx="9073008" cy="5040560"/>
          </a:xfrm>
        </p:spPr>
        <p:txBody>
          <a:bodyPr>
            <a:normAutofit/>
          </a:bodyPr>
          <a:lstStyle/>
          <a:p>
            <a:r>
              <a:rPr lang="en-US" altLang="ko-KR" b="1" dirty="0" smtClean="0"/>
              <a:t>1</a:t>
            </a:r>
            <a:r>
              <a:rPr lang="ko-KR" altLang="ko-KR" b="1" dirty="0" smtClean="0"/>
              <a:t>단계</a:t>
            </a:r>
            <a:r>
              <a:rPr lang="en-US" altLang="ko-KR" b="1" dirty="0" smtClean="0"/>
              <a:t>:  </a:t>
            </a:r>
            <a:r>
              <a:rPr lang="ko-KR" altLang="ko-KR" b="1" dirty="0" smtClean="0"/>
              <a:t>각 </a:t>
            </a:r>
            <a:r>
              <a:rPr lang="ko-KR" altLang="en-US" b="1" dirty="0" smtClean="0"/>
              <a:t>원본 여러 번 읽기</a:t>
            </a:r>
            <a:endParaRPr lang="en-US" altLang="ko-KR" b="1" dirty="0" smtClean="0"/>
          </a:p>
          <a:p>
            <a:r>
              <a:rPr lang="en-US" altLang="ko-KR" b="1" dirty="0" smtClean="0"/>
              <a:t>2</a:t>
            </a:r>
            <a:r>
              <a:rPr lang="ko-KR" altLang="ko-KR" b="1" dirty="0" smtClean="0"/>
              <a:t>단계</a:t>
            </a:r>
            <a:r>
              <a:rPr lang="en-US" altLang="ko-KR" b="1" dirty="0" smtClean="0"/>
              <a:t>:  </a:t>
            </a:r>
            <a:r>
              <a:rPr lang="ko-KR" altLang="ko-KR" b="1" dirty="0" smtClean="0"/>
              <a:t>중요한 진술 뽑아내기</a:t>
            </a:r>
            <a:endParaRPr lang="en-US" altLang="ko-KR" b="1" dirty="0" smtClean="0"/>
          </a:p>
          <a:p>
            <a:r>
              <a:rPr lang="en-US" altLang="ko-KR" b="1" dirty="0" smtClean="0"/>
              <a:t>3</a:t>
            </a:r>
            <a:r>
              <a:rPr lang="ko-KR" altLang="ko-KR" b="1" dirty="0" smtClean="0"/>
              <a:t>단계</a:t>
            </a:r>
            <a:r>
              <a:rPr lang="en-US" altLang="ko-KR" b="1" dirty="0" smtClean="0"/>
              <a:t>:  </a:t>
            </a:r>
            <a:r>
              <a:rPr lang="ko-KR" altLang="ko-KR" b="1" dirty="0" smtClean="0"/>
              <a:t>의미들 형성</a:t>
            </a:r>
            <a:r>
              <a:rPr lang="ko-KR" altLang="en-US" b="1" dirty="0" smtClean="0"/>
              <a:t>하기</a:t>
            </a:r>
            <a:endParaRPr lang="en-US" altLang="ko-KR" b="1" dirty="0" smtClean="0"/>
          </a:p>
          <a:p>
            <a:r>
              <a:rPr lang="en-US" altLang="ko-KR" b="1" dirty="0" smtClean="0"/>
              <a:t>4</a:t>
            </a:r>
            <a:r>
              <a:rPr lang="ko-KR" altLang="ko-KR" b="1" dirty="0" smtClean="0"/>
              <a:t>단계</a:t>
            </a:r>
            <a:r>
              <a:rPr lang="en-US" altLang="ko-KR" b="1" dirty="0" smtClean="0"/>
              <a:t>: </a:t>
            </a:r>
            <a:r>
              <a:rPr lang="ko-KR" altLang="ko-KR" b="1" dirty="0" smtClean="0"/>
              <a:t>형성된 의미들을 일련의 </a:t>
            </a:r>
            <a:r>
              <a:rPr lang="ko-KR" altLang="en-US" b="1" dirty="0" smtClean="0"/>
              <a:t>주</a:t>
            </a:r>
            <a:r>
              <a:rPr lang="ko-KR" altLang="ko-KR" b="1" dirty="0" smtClean="0"/>
              <a:t>제로 조직</a:t>
            </a:r>
            <a:r>
              <a:rPr lang="ko-KR" altLang="en-US" b="1" dirty="0" smtClean="0"/>
              <a:t>하기</a:t>
            </a:r>
            <a:endParaRPr lang="en-US" altLang="ko-KR" b="1" dirty="0" smtClean="0"/>
          </a:p>
          <a:p>
            <a:r>
              <a:rPr lang="en-US" altLang="ko-KR" b="1" dirty="0" smtClean="0"/>
              <a:t>5</a:t>
            </a:r>
            <a:r>
              <a:rPr lang="ko-KR" altLang="ko-KR" b="1" dirty="0" smtClean="0"/>
              <a:t>단계</a:t>
            </a:r>
            <a:r>
              <a:rPr lang="en-US" altLang="ko-KR" b="1" dirty="0" smtClean="0"/>
              <a:t>: </a:t>
            </a:r>
            <a:r>
              <a:rPr lang="ko-KR" altLang="ko-KR" b="1" dirty="0" smtClean="0"/>
              <a:t>조사</a:t>
            </a:r>
            <a:r>
              <a:rPr lang="ko-KR" altLang="en-US" b="1" dirty="0" smtClean="0"/>
              <a:t>된 </a:t>
            </a:r>
            <a:r>
              <a:rPr lang="ko-KR" altLang="ko-KR" b="1" dirty="0" smtClean="0"/>
              <a:t>현상</a:t>
            </a:r>
            <a:r>
              <a:rPr lang="ko-KR" altLang="en-US" b="1" dirty="0" smtClean="0"/>
              <a:t>을 </a:t>
            </a:r>
            <a:r>
              <a:rPr lang="ko-KR" altLang="ko-KR" b="1" dirty="0" smtClean="0"/>
              <a:t>철저</a:t>
            </a:r>
            <a:r>
              <a:rPr lang="ko-KR" altLang="en-US" b="1" dirty="0" smtClean="0"/>
              <a:t>하게</a:t>
            </a:r>
            <a:r>
              <a:rPr lang="ko-KR" altLang="ko-KR" b="1" dirty="0" smtClean="0"/>
              <a:t> </a:t>
            </a:r>
            <a:r>
              <a:rPr lang="ko-KR" altLang="en-US" b="1" dirty="0" smtClean="0"/>
              <a:t>기술하기</a:t>
            </a:r>
            <a:endParaRPr lang="en-US" altLang="ko-KR" b="1" dirty="0" smtClean="0"/>
          </a:p>
          <a:p>
            <a:r>
              <a:rPr lang="en-US" altLang="ko-KR" b="1" dirty="0" smtClean="0"/>
              <a:t>6</a:t>
            </a:r>
            <a:r>
              <a:rPr lang="ko-KR" altLang="ko-KR" b="1" dirty="0" smtClean="0"/>
              <a:t>단계</a:t>
            </a:r>
            <a:r>
              <a:rPr lang="en-US" altLang="ko-KR" b="1" dirty="0" smtClean="0"/>
              <a:t>: </a:t>
            </a:r>
            <a:r>
              <a:rPr lang="ko-KR" altLang="ko-KR" b="1" dirty="0" smtClean="0"/>
              <a:t>현상</a:t>
            </a:r>
            <a:r>
              <a:rPr lang="ko-KR" altLang="en-US" b="1" dirty="0" smtClean="0"/>
              <a:t>의 </a:t>
            </a:r>
            <a:r>
              <a:rPr lang="ko-KR" altLang="ko-KR" b="1" dirty="0" smtClean="0"/>
              <a:t>근본적인 구조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기술하기</a:t>
            </a:r>
            <a:endParaRPr lang="en-US" altLang="ko-KR" b="1" dirty="0" smtClean="0"/>
          </a:p>
          <a:p>
            <a:r>
              <a:rPr lang="en-US" altLang="ko-KR" b="1" dirty="0" smtClean="0"/>
              <a:t>7</a:t>
            </a:r>
            <a:r>
              <a:rPr lang="ko-KR" altLang="ko-KR" b="1" dirty="0" smtClean="0"/>
              <a:t>단계</a:t>
            </a:r>
            <a:r>
              <a:rPr lang="en-US" altLang="ko-KR" b="1" dirty="0" smtClean="0"/>
              <a:t>:  </a:t>
            </a:r>
            <a:r>
              <a:rPr lang="ko-KR" altLang="ko-KR" b="1" dirty="0" smtClean="0"/>
              <a:t>참</a:t>
            </a:r>
            <a:r>
              <a:rPr lang="ko-KR" altLang="en-US" b="1" dirty="0" smtClean="0"/>
              <a:t>여</a:t>
            </a:r>
            <a:r>
              <a:rPr lang="ko-KR" altLang="ko-KR" b="1" dirty="0" smtClean="0"/>
              <a:t>자들에게 돌아</a:t>
            </a:r>
            <a:r>
              <a:rPr lang="ko-KR" altLang="en-US" b="1" dirty="0" smtClean="0"/>
              <a:t>가기</a:t>
            </a:r>
            <a:endParaRPr lang="ko-KR" altLang="ko-KR" dirty="0" smtClean="0"/>
          </a:p>
          <a:p>
            <a:endParaRPr lang="en-US" altLang="ko-KR" b="1" dirty="0" smtClean="0"/>
          </a:p>
          <a:p>
            <a:endParaRPr lang="ko-KR" altLang="ko-KR" dirty="0" smtClean="0"/>
          </a:p>
          <a:p>
            <a:endParaRPr lang="en-US" altLang="ko-KR" b="1" dirty="0" smtClean="0"/>
          </a:p>
          <a:p>
            <a:endParaRPr lang="ko-KR" altLang="ko-KR" dirty="0" smtClean="0"/>
          </a:p>
          <a:p>
            <a:endParaRPr lang="ko-KR" altLang="ko-KR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84784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ko-KR" sz="3600" b="0" dirty="0" smtClean="0"/>
              <a:t>표</a:t>
            </a:r>
            <a:r>
              <a:rPr lang="en-US" altLang="ko-KR" sz="3600" b="0" dirty="0" smtClean="0"/>
              <a:t> </a:t>
            </a:r>
            <a:r>
              <a:rPr lang="en-US" altLang="ko-KR" sz="3600" b="0" dirty="0"/>
              <a:t>1.  Bill</a:t>
            </a:r>
            <a:r>
              <a:rPr lang="ko-KR" altLang="ko-KR" sz="3600" b="0" dirty="0"/>
              <a:t>의 면담에서 </a:t>
            </a:r>
            <a:r>
              <a:rPr lang="ko-KR" altLang="ko-KR" sz="3600" b="0" dirty="0" smtClean="0"/>
              <a:t> 발견</a:t>
            </a:r>
            <a:r>
              <a:rPr lang="ko-KR" altLang="en-US" sz="3600" b="0" dirty="0" smtClean="0"/>
              <a:t>하고 추출한</a:t>
            </a:r>
            <a:r>
              <a:rPr lang="en-US" altLang="ko-KR" sz="3600" b="0" dirty="0" smtClean="0"/>
              <a:t/>
            </a:r>
            <a:br>
              <a:rPr lang="en-US" altLang="ko-KR" sz="3600" b="0" dirty="0" smtClean="0"/>
            </a:br>
            <a:r>
              <a:rPr lang="ko-KR" altLang="ko-KR" sz="3600" b="0" dirty="0" smtClean="0"/>
              <a:t>중요한 </a:t>
            </a:r>
            <a:r>
              <a:rPr lang="ko-KR" altLang="ko-KR" sz="3600" b="0" dirty="0"/>
              <a:t>진술의 예</a:t>
            </a:r>
            <a:r>
              <a:rPr lang="en-US" altLang="ko-KR" sz="3600" b="0" dirty="0"/>
              <a:t>(</a:t>
            </a:r>
            <a:r>
              <a:rPr lang="ko-KR" altLang="ko-KR" sz="3600" b="0" dirty="0"/>
              <a:t>사본</a:t>
            </a:r>
            <a:r>
              <a:rPr lang="en-US" altLang="ko-KR" sz="3600" b="0" dirty="0"/>
              <a:t>4, P1, L2-10)</a:t>
            </a:r>
            <a:r>
              <a:rPr lang="ko-KR" altLang="ko-KR" sz="3600" b="0" dirty="0"/>
              <a:t/>
            </a:r>
            <a:br>
              <a:rPr lang="ko-KR" altLang="ko-KR" sz="3600" b="0" dirty="0"/>
            </a:br>
            <a:endParaRPr lang="ko-KR" altLang="en-US" b="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0" y="1628800"/>
            <a:ext cx="9144000" cy="522920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altLang="ko-KR" dirty="0" smtClean="0"/>
              <a:t> </a:t>
            </a:r>
            <a:r>
              <a:rPr lang="ko-KR" altLang="ko-KR" sz="4000" dirty="0" smtClean="0"/>
              <a:t>음</a:t>
            </a:r>
            <a:r>
              <a:rPr lang="en-US" altLang="ko-KR" sz="4000" dirty="0" smtClean="0"/>
              <a:t>….</a:t>
            </a:r>
            <a:r>
              <a:rPr lang="ko-KR" altLang="ko-KR" sz="4000" dirty="0" smtClean="0"/>
              <a:t>나는 어느 정도 믿기를 </a:t>
            </a:r>
            <a:r>
              <a:rPr lang="ko-KR" altLang="ko-KR" sz="4000" u="sng" dirty="0" smtClean="0"/>
              <a:t>영성은 사람의 핵심이다</a:t>
            </a:r>
            <a:r>
              <a:rPr lang="en-US" altLang="ko-KR" sz="4000" u="sng" dirty="0" smtClean="0"/>
              <a:t>. …</a:t>
            </a:r>
            <a:r>
              <a:rPr lang="ko-KR" altLang="ko-KR" sz="4000" u="sng" dirty="0" smtClean="0"/>
              <a:t>실제 핵심</a:t>
            </a:r>
            <a:r>
              <a:rPr lang="en-US" altLang="ko-KR" sz="4000" dirty="0" smtClean="0"/>
              <a:t>, </a:t>
            </a:r>
            <a:r>
              <a:rPr lang="ko-KR" altLang="ko-KR" sz="4000" dirty="0" smtClean="0"/>
              <a:t>음</a:t>
            </a:r>
            <a:r>
              <a:rPr lang="en-US" altLang="ko-KR" sz="4000" dirty="0" smtClean="0"/>
              <a:t>…..</a:t>
            </a:r>
            <a:r>
              <a:rPr lang="ko-KR" altLang="ko-KR" sz="4000" dirty="0" smtClean="0"/>
              <a:t>네</a:t>
            </a:r>
            <a:endParaRPr lang="en-US" altLang="ko-KR" sz="4000" dirty="0" smtClean="0"/>
          </a:p>
          <a:p>
            <a:pPr>
              <a:buNone/>
            </a:pPr>
            <a:r>
              <a:rPr lang="ko-KR" altLang="ko-KR" sz="4000" dirty="0" smtClean="0"/>
              <a:t> 주위 사람에 대한 너의 믿음</a:t>
            </a:r>
            <a:r>
              <a:rPr lang="en-US" altLang="ko-KR" sz="4000" dirty="0" smtClean="0"/>
              <a:t>, </a:t>
            </a:r>
            <a:r>
              <a:rPr lang="ko-KR" altLang="ko-KR" sz="4000" dirty="0" smtClean="0"/>
              <a:t>감정</a:t>
            </a:r>
            <a:r>
              <a:rPr lang="en-US" altLang="ko-KR" sz="4000" dirty="0" smtClean="0"/>
              <a:t>, </a:t>
            </a:r>
            <a:r>
              <a:rPr lang="ko-KR" altLang="ko-KR" sz="4000" dirty="0" smtClean="0"/>
              <a:t>느낌들</a:t>
            </a:r>
            <a:r>
              <a:rPr lang="en-US" altLang="ko-KR" sz="4000" dirty="0" smtClean="0"/>
              <a:t>,…..</a:t>
            </a:r>
            <a:r>
              <a:rPr lang="ko-KR" altLang="ko-KR" sz="4000" dirty="0" smtClean="0"/>
              <a:t>그리고</a:t>
            </a:r>
            <a:r>
              <a:rPr lang="en-US" altLang="ko-KR" sz="4000" dirty="0" smtClean="0"/>
              <a:t>     </a:t>
            </a:r>
            <a:r>
              <a:rPr lang="ko-KR" altLang="ko-KR" sz="4000" u="sng" dirty="0" smtClean="0"/>
              <a:t>그리고 네 주위의 사건들</a:t>
            </a:r>
            <a:r>
              <a:rPr lang="en-US" altLang="ko-KR" sz="4000" dirty="0" smtClean="0"/>
              <a:t>….</a:t>
            </a:r>
            <a:r>
              <a:rPr lang="ko-KR" altLang="ko-KR" sz="4000" u="sng" dirty="0" smtClean="0"/>
              <a:t>어떻게 네가 그것들에 반응하고 행동</a:t>
            </a:r>
            <a:r>
              <a:rPr lang="en-US" altLang="ko-KR" sz="4000" u="sng" dirty="0" smtClean="0"/>
              <a:t>,</a:t>
            </a:r>
            <a:r>
              <a:rPr lang="en-US" altLang="ko-KR" sz="4000" dirty="0" smtClean="0"/>
              <a:t> </a:t>
            </a:r>
            <a:r>
              <a:rPr lang="ko-KR" altLang="ko-KR" sz="4000" dirty="0" smtClean="0"/>
              <a:t>음</a:t>
            </a:r>
            <a:r>
              <a:rPr lang="en-US" altLang="ko-KR" sz="4000" dirty="0" smtClean="0"/>
              <a:t>….</a:t>
            </a:r>
            <a:r>
              <a:rPr lang="ko-KR" altLang="ko-KR" sz="4000" dirty="0" smtClean="0"/>
              <a:t>음</a:t>
            </a:r>
            <a:r>
              <a:rPr lang="en-US" altLang="ko-KR" sz="4000" dirty="0" smtClean="0"/>
              <a:t>….</a:t>
            </a:r>
            <a:r>
              <a:rPr lang="ko-KR" altLang="ko-KR" sz="4000" dirty="0" smtClean="0"/>
              <a:t>그것은 아니다</a:t>
            </a:r>
            <a:r>
              <a:rPr lang="en-US" altLang="ko-KR" sz="4000" dirty="0" smtClean="0"/>
              <a:t>….</a:t>
            </a:r>
            <a:r>
              <a:rPr lang="ko-KR" altLang="ko-KR" sz="4000" dirty="0" smtClean="0"/>
              <a:t>그것은</a:t>
            </a:r>
            <a:r>
              <a:rPr lang="en-US" altLang="ko-KR" sz="4000" dirty="0" smtClean="0"/>
              <a:t>  </a:t>
            </a:r>
            <a:r>
              <a:rPr lang="ko-KR" altLang="ko-KR" sz="4000" dirty="0" smtClean="0"/>
              <a:t>하나의 종교적이지 않다</a:t>
            </a:r>
            <a:r>
              <a:rPr lang="en-US" altLang="ko-KR" sz="4000" dirty="0" smtClean="0"/>
              <a:t>…..</a:t>
            </a:r>
            <a:r>
              <a:rPr lang="ko-KR" altLang="ko-KR" sz="4000" dirty="0" smtClean="0"/>
              <a:t>글쎄</a:t>
            </a:r>
            <a:r>
              <a:rPr lang="en-US" altLang="ko-KR" sz="4000" dirty="0" smtClean="0"/>
              <a:t>…..</a:t>
            </a:r>
            <a:r>
              <a:rPr lang="ko-KR" altLang="ko-KR" sz="4000" dirty="0" smtClean="0"/>
              <a:t>내가 생각하기는</a:t>
            </a:r>
            <a:r>
              <a:rPr lang="en-US" altLang="ko-KR" sz="4000" dirty="0" smtClean="0"/>
              <a:t>  </a:t>
            </a:r>
            <a:r>
              <a:rPr lang="ko-KR" altLang="ko-KR" sz="4000" u="sng" dirty="0" smtClean="0"/>
              <a:t>우리는 자주 하나의 종교적인 것으로 표현한다</a:t>
            </a:r>
            <a:r>
              <a:rPr lang="en-US" altLang="ko-KR" sz="4000" u="sng" dirty="0" smtClean="0"/>
              <a:t>.</a:t>
            </a:r>
          </a:p>
          <a:p>
            <a:pPr>
              <a:buNone/>
            </a:pPr>
            <a:r>
              <a:rPr lang="en-US" altLang="ko-KR" sz="4000" u="sng" dirty="0" smtClean="0"/>
              <a:t> </a:t>
            </a:r>
            <a:r>
              <a:rPr lang="ko-KR" altLang="ko-KR" sz="4000" u="sng" dirty="0" smtClean="0"/>
              <a:t>그러나</a:t>
            </a:r>
            <a:r>
              <a:rPr lang="en-US" altLang="ko-KR" sz="4000" dirty="0" smtClean="0"/>
              <a:t>….</a:t>
            </a:r>
            <a:r>
              <a:rPr lang="ko-KR" altLang="ko-KR" sz="4000" dirty="0" smtClean="0"/>
              <a:t>나는 </a:t>
            </a:r>
            <a:r>
              <a:rPr lang="ko-KR" altLang="ko-KR" sz="4000" u="sng" dirty="0" smtClean="0"/>
              <a:t>반드시 그것이 종교적이라고 생각지 않는다</a:t>
            </a:r>
            <a:r>
              <a:rPr lang="en-US" altLang="ko-KR" sz="4000" dirty="0" smtClean="0"/>
              <a:t>.     </a:t>
            </a:r>
            <a:r>
              <a:rPr lang="ko-KR" altLang="ko-KR" sz="4000" dirty="0" smtClean="0"/>
              <a:t>음</a:t>
            </a:r>
            <a:r>
              <a:rPr lang="en-US" altLang="ko-KR" sz="4000" dirty="0" smtClean="0"/>
              <a:t>…..</a:t>
            </a:r>
            <a:r>
              <a:rPr lang="ko-KR" altLang="ko-KR" sz="4000" u="sng" dirty="0" smtClean="0"/>
              <a:t>진짜</a:t>
            </a:r>
            <a:r>
              <a:rPr lang="en-US" altLang="ko-KR" sz="4000" dirty="0" smtClean="0"/>
              <a:t>…..</a:t>
            </a:r>
            <a:r>
              <a:rPr lang="ko-KR" altLang="ko-KR" sz="4000" dirty="0" smtClean="0"/>
              <a:t>어</a:t>
            </a:r>
            <a:r>
              <a:rPr lang="en-US" altLang="ko-KR" sz="4000" dirty="0" smtClean="0"/>
              <a:t>….</a:t>
            </a:r>
            <a:r>
              <a:rPr lang="ko-KR" altLang="ko-KR" sz="4000" dirty="0" smtClean="0"/>
              <a:t>어떻게 </a:t>
            </a:r>
            <a:r>
              <a:rPr lang="en-US" altLang="ko-KR" sz="4000" dirty="0" smtClean="0"/>
              <a:t>…..</a:t>
            </a:r>
            <a:r>
              <a:rPr lang="ko-KR" altLang="ko-KR" sz="4000" dirty="0" smtClean="0"/>
              <a:t>나는 아마 여기서 나 스스로를 반복한다</a:t>
            </a:r>
            <a:r>
              <a:rPr lang="en-US" altLang="ko-KR" sz="4000" dirty="0" smtClean="0"/>
              <a:t>(</a:t>
            </a:r>
            <a:r>
              <a:rPr lang="ko-KR" altLang="ko-KR" sz="4000" dirty="0" smtClean="0"/>
              <a:t>아니 너는 괜찮다</a:t>
            </a:r>
            <a:r>
              <a:rPr lang="en-US" altLang="ko-KR" sz="4000" dirty="0" smtClean="0"/>
              <a:t>)</a:t>
            </a:r>
            <a:r>
              <a:rPr lang="ko-KR" altLang="ko-KR" sz="4000" dirty="0" smtClean="0"/>
              <a:t>어떻게 </a:t>
            </a:r>
            <a:r>
              <a:rPr lang="ko-KR" altLang="ko-KR" sz="4000" u="sng" dirty="0" smtClean="0"/>
              <a:t>네가</a:t>
            </a:r>
            <a:r>
              <a:rPr lang="en-US" altLang="ko-KR" sz="4000" u="sng" dirty="0" smtClean="0"/>
              <a:t>….</a:t>
            </a:r>
            <a:r>
              <a:rPr lang="ko-KR" altLang="ko-KR" sz="4000" u="sng" dirty="0" smtClean="0"/>
              <a:t>어떻게 네가 사람들과 반응하지</a:t>
            </a:r>
            <a:r>
              <a:rPr lang="ko-KR" altLang="ko-KR" sz="4000" dirty="0" smtClean="0"/>
              <a:t> </a:t>
            </a:r>
            <a:r>
              <a:rPr lang="en-US" altLang="ko-KR" sz="4000" dirty="0" smtClean="0"/>
              <a:t>……..</a:t>
            </a:r>
            <a:r>
              <a:rPr lang="ko-KR" altLang="ko-KR" sz="4000" dirty="0" smtClean="0"/>
              <a:t>어떻게 너의</a:t>
            </a:r>
            <a:r>
              <a:rPr lang="en-US" altLang="ko-KR" sz="4000" dirty="0" smtClean="0"/>
              <a:t>……</a:t>
            </a:r>
            <a:r>
              <a:rPr lang="ko-KR" altLang="ko-KR" sz="4000" u="sng" dirty="0" smtClean="0"/>
              <a:t>어떻게 물질들이 너에게 영향을 주고 어떻게 네가 사람들을 다루는지</a:t>
            </a:r>
            <a:r>
              <a:rPr lang="en-US" altLang="ko-KR" sz="4000" dirty="0" smtClean="0"/>
              <a:t>….</a:t>
            </a:r>
            <a:r>
              <a:rPr lang="ko-KR" altLang="ko-KR" sz="4000" dirty="0" smtClean="0"/>
              <a:t>그리고</a:t>
            </a:r>
            <a:r>
              <a:rPr lang="en-US" altLang="ko-KR" sz="4000" dirty="0" smtClean="0"/>
              <a:t>….</a:t>
            </a:r>
            <a:r>
              <a:rPr lang="ko-KR" altLang="ko-KR" sz="4000" u="sng" dirty="0" smtClean="0"/>
              <a:t>단지 사람들이 아니라</a:t>
            </a:r>
            <a:r>
              <a:rPr lang="en-US" altLang="ko-KR" sz="4000" dirty="0" smtClean="0"/>
              <a:t>….</a:t>
            </a:r>
            <a:r>
              <a:rPr lang="ko-KR" altLang="ko-KR" sz="4000" dirty="0" smtClean="0"/>
              <a:t>그러나</a:t>
            </a:r>
            <a:r>
              <a:rPr lang="en-US" altLang="ko-KR" sz="4000" dirty="0" smtClean="0"/>
              <a:t>….</a:t>
            </a:r>
            <a:r>
              <a:rPr lang="ko-KR" altLang="ko-KR" sz="4000" dirty="0" smtClean="0"/>
              <a:t>음</a:t>
            </a:r>
            <a:r>
              <a:rPr lang="en-US" altLang="ko-KR" sz="4000" dirty="0" smtClean="0"/>
              <a:t>….</a:t>
            </a:r>
            <a:r>
              <a:rPr lang="ko-KR" altLang="ko-KR" sz="4000" u="sng" dirty="0" smtClean="0"/>
              <a:t>너의 믿음</a:t>
            </a:r>
            <a:r>
              <a:rPr lang="en-US" altLang="ko-KR" sz="4000" u="sng" dirty="0" smtClean="0"/>
              <a:t>, </a:t>
            </a:r>
            <a:r>
              <a:rPr lang="ko-KR" altLang="ko-KR" sz="4000" u="sng" dirty="0" smtClean="0"/>
              <a:t>너의 욕구</a:t>
            </a:r>
            <a:r>
              <a:rPr lang="en-US" altLang="ko-KR" sz="4000" u="sng" dirty="0" smtClean="0"/>
              <a:t>, </a:t>
            </a:r>
            <a:r>
              <a:rPr lang="ko-KR" altLang="ko-KR" sz="4000" u="sng" dirty="0" err="1" smtClean="0"/>
              <a:t>너의목표</a:t>
            </a:r>
            <a:r>
              <a:rPr lang="en-US" altLang="ko-KR" sz="4000" dirty="0" smtClean="0"/>
              <a:t>, </a:t>
            </a:r>
            <a:r>
              <a:rPr lang="ko-KR" altLang="ko-KR" sz="4000" u="sng" dirty="0" smtClean="0"/>
              <a:t>그리고</a:t>
            </a:r>
            <a:r>
              <a:rPr lang="en-US" altLang="ko-KR" sz="4000" u="sng" dirty="0" smtClean="0"/>
              <a:t>…..</a:t>
            </a:r>
            <a:r>
              <a:rPr lang="ko-KR" altLang="ko-KR" sz="4000" u="sng" dirty="0" err="1" smtClean="0"/>
              <a:t>너가</a:t>
            </a:r>
            <a:r>
              <a:rPr lang="ko-KR" altLang="ko-KR" sz="4000" u="sng" dirty="0" smtClean="0"/>
              <a:t> 이루고자 </a:t>
            </a:r>
            <a:r>
              <a:rPr lang="ko-KR" altLang="ko-KR" sz="4000" u="sng" dirty="0" err="1" smtClean="0"/>
              <a:t>하는것들</a:t>
            </a:r>
            <a:r>
              <a:rPr lang="en-US" altLang="ko-KR" sz="4000" u="sng" dirty="0" smtClean="0"/>
              <a:t>……</a:t>
            </a:r>
            <a:r>
              <a:rPr lang="ko-KR" altLang="ko-KR" sz="4000" u="sng" dirty="0" smtClean="0"/>
              <a:t>너의 장점들</a:t>
            </a:r>
            <a:r>
              <a:rPr lang="en-US" altLang="ko-KR" sz="4000" u="sng" dirty="0" smtClean="0"/>
              <a:t>(</a:t>
            </a:r>
            <a:r>
              <a:rPr lang="ko-KR" altLang="ko-KR" sz="4000" dirty="0" smtClean="0"/>
              <a:t>그래</a:t>
            </a:r>
            <a:r>
              <a:rPr lang="en-US" altLang="ko-KR" sz="4000" dirty="0" smtClean="0"/>
              <a:t>) </a:t>
            </a:r>
            <a:r>
              <a:rPr lang="ko-KR" altLang="ko-KR" sz="4000" u="sng" dirty="0" smtClean="0"/>
              <a:t>그리고 너의 약점들</a:t>
            </a:r>
            <a:r>
              <a:rPr lang="en-US" altLang="ko-KR" sz="4000" dirty="0" smtClean="0"/>
              <a:t>…..</a:t>
            </a:r>
            <a:r>
              <a:rPr lang="ko-KR" altLang="ko-KR" sz="4000" dirty="0" smtClean="0"/>
              <a:t>음</a:t>
            </a:r>
            <a:r>
              <a:rPr lang="en-US" altLang="ko-KR" sz="4000" dirty="0" smtClean="0"/>
              <a:t>….</a:t>
            </a:r>
            <a:r>
              <a:rPr lang="ko-KR" altLang="ko-KR" sz="4000" dirty="0" smtClean="0"/>
              <a:t>그리고 내가 말한 것처럼 </a:t>
            </a:r>
            <a:r>
              <a:rPr lang="ko-KR" altLang="ko-KR" sz="4000" u="sng" dirty="0" smtClean="0"/>
              <a:t>그것은 자주 종교적인 것으로써 표현되었고</a:t>
            </a:r>
            <a:r>
              <a:rPr lang="ko-KR" altLang="ko-KR" sz="4000" dirty="0" smtClean="0"/>
              <a:t> </a:t>
            </a:r>
            <a:r>
              <a:rPr lang="ko-KR" altLang="ko-KR" sz="4000" u="sng" dirty="0" smtClean="0"/>
              <a:t>그러나</a:t>
            </a:r>
            <a:r>
              <a:rPr lang="en-US" altLang="ko-KR" sz="4000" u="sng" dirty="0" smtClean="0"/>
              <a:t>…..</a:t>
            </a:r>
            <a:r>
              <a:rPr lang="ko-KR" altLang="ko-KR" sz="4000" u="sng" dirty="0" smtClean="0"/>
              <a:t>그것이다</a:t>
            </a:r>
            <a:r>
              <a:rPr lang="en-US" altLang="ko-KR" sz="4000" u="sng" dirty="0" smtClean="0"/>
              <a:t>……</a:t>
            </a:r>
            <a:r>
              <a:rPr lang="ko-KR" altLang="ko-KR" sz="4000" u="sng" dirty="0" smtClean="0"/>
              <a:t>그것이다</a:t>
            </a:r>
            <a:r>
              <a:rPr lang="en-US" altLang="ko-KR" sz="4000" u="sng" dirty="0" smtClean="0"/>
              <a:t>.</a:t>
            </a:r>
            <a:r>
              <a:rPr lang="en-US" altLang="ko-KR" sz="4000" dirty="0" smtClean="0"/>
              <a:t> </a:t>
            </a:r>
            <a:r>
              <a:rPr lang="ko-KR" altLang="ko-KR" sz="4000" u="sng" dirty="0" smtClean="0"/>
              <a:t>그리고 그것이 아니다</a:t>
            </a:r>
            <a:r>
              <a:rPr lang="en-US" altLang="ko-KR" sz="4000" u="sng" dirty="0" smtClean="0"/>
              <a:t>.</a:t>
            </a:r>
            <a:endParaRPr lang="ko-KR" altLang="ko-KR" sz="4000" dirty="0" smtClean="0"/>
          </a:p>
          <a:p>
            <a:endParaRPr lang="ko-KR" altLang="en-US" sz="4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ko-KR" sz="3600" b="0" dirty="0" smtClean="0"/>
              <a:t>표</a:t>
            </a:r>
            <a:r>
              <a:rPr lang="en-US" altLang="ko-KR" sz="3600" b="0" dirty="0"/>
              <a:t>2 . </a:t>
            </a:r>
            <a:r>
              <a:rPr lang="ko-KR" altLang="ko-KR" sz="3600" b="0" dirty="0"/>
              <a:t>중요한 진술에서 만들어낸 </a:t>
            </a:r>
            <a:r>
              <a:rPr lang="en-US" altLang="ko-KR" sz="3600" b="0" dirty="0" smtClean="0"/>
              <a:t/>
            </a:r>
            <a:br>
              <a:rPr lang="en-US" altLang="ko-KR" sz="3600" b="0" dirty="0" smtClean="0"/>
            </a:br>
            <a:r>
              <a:rPr lang="ko-KR" altLang="ko-KR" sz="3600" b="0" dirty="0" smtClean="0"/>
              <a:t>의미를 </a:t>
            </a:r>
            <a:r>
              <a:rPr lang="ko-KR" altLang="ko-KR" sz="3600" b="0" dirty="0"/>
              <a:t>창조하는 과정</a:t>
            </a:r>
            <a:r>
              <a:rPr lang="ko-KR" altLang="ko-KR" dirty="0"/>
              <a:t/>
            </a:r>
            <a:br>
              <a:rPr lang="ko-KR" altLang="ko-KR" dirty="0"/>
            </a:b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395536" y="1484784"/>
          <a:ext cx="8496944" cy="478420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248472"/>
                <a:gridCol w="4248472"/>
              </a:tblGrid>
              <a:tr h="5279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중요진술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의미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112823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ko-KR" altLang="ko-KR" sz="1600" kern="1200" dirty="0" smtClean="0"/>
                        <a:t>그것은 의미하기를 영적인 것과 </a:t>
                      </a:r>
                      <a:r>
                        <a:rPr kumimoji="0" lang="ko-KR" altLang="ko-KR" sz="1600" kern="1200" dirty="0" err="1" smtClean="0"/>
                        <a:t>관계가있고</a:t>
                      </a:r>
                      <a:r>
                        <a:rPr kumimoji="0" lang="en-US" altLang="ko-KR" sz="1600" kern="1200" dirty="0" smtClean="0"/>
                        <a:t> </a:t>
                      </a:r>
                      <a:r>
                        <a:rPr kumimoji="0" lang="ko-KR" altLang="ko-KR" sz="1600" kern="1200" dirty="0" smtClean="0"/>
                        <a:t>그것은 일종의 사람의 </a:t>
                      </a:r>
                      <a:r>
                        <a:rPr kumimoji="0" lang="ko-KR" altLang="ko-KR" sz="1600" kern="1200" dirty="0" err="1" smtClean="0"/>
                        <a:t>내면적존재이다</a:t>
                      </a:r>
                      <a:r>
                        <a:rPr kumimoji="0" lang="en-US" altLang="ko-KR" sz="1600" kern="1200" dirty="0" smtClean="0"/>
                        <a:t>.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ko-KR" altLang="ko-KR" sz="1600" kern="1200" dirty="0" smtClean="0"/>
                        <a:t>영의 사람의 영성의 근원이다</a:t>
                      </a:r>
                      <a:r>
                        <a:rPr kumimoji="0" lang="en-US" altLang="ko-KR" sz="1600" kern="1200" dirty="0" smtClean="0"/>
                        <a:t>.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116364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ko-KR" altLang="ko-KR" sz="1600" kern="1200" dirty="0" smtClean="0"/>
                        <a:t>그것은 마치 나의 내면과 같고</a:t>
                      </a:r>
                      <a:r>
                        <a:rPr kumimoji="0" lang="en-US" altLang="ko-KR" sz="1600" kern="1200" dirty="0" smtClean="0"/>
                        <a:t>, </a:t>
                      </a:r>
                      <a:r>
                        <a:rPr kumimoji="0" lang="ko-KR" altLang="ko-KR" sz="1600" kern="1200" dirty="0" smtClean="0"/>
                        <a:t>나는 </a:t>
                      </a:r>
                      <a:r>
                        <a:rPr kumimoji="0" lang="ko-KR" altLang="ko-KR" sz="1600" kern="1200" dirty="0" err="1" smtClean="0"/>
                        <a:t>그것을적절히</a:t>
                      </a:r>
                      <a:r>
                        <a:rPr kumimoji="0" lang="ko-KR" altLang="ko-KR" sz="1600" kern="1200" dirty="0" smtClean="0"/>
                        <a:t> 표현하는 것을 </a:t>
                      </a:r>
                      <a:r>
                        <a:rPr kumimoji="0" lang="ko-KR" altLang="ko-KR" sz="1600" kern="1200" dirty="0" err="1" smtClean="0"/>
                        <a:t>시작초차</a:t>
                      </a:r>
                      <a:r>
                        <a:rPr kumimoji="0" lang="ko-KR" altLang="ko-KR" sz="1600" kern="1200" dirty="0" smtClean="0"/>
                        <a:t> </a:t>
                      </a:r>
                      <a:r>
                        <a:rPr kumimoji="0" lang="ko-KR" altLang="ko-KR" sz="1600" kern="1200" dirty="0" err="1" smtClean="0"/>
                        <a:t>안했다</a:t>
                      </a:r>
                      <a:r>
                        <a:rPr kumimoji="0" lang="en-US" altLang="ko-KR" sz="1600" kern="1200" dirty="0" smtClean="0"/>
                        <a:t> .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ko-KR" altLang="ko-KR" sz="1600" kern="1200" dirty="0" smtClean="0"/>
                        <a:t>영성은 다른 사람에게 말로 표현하기 어려운 사람의 </a:t>
                      </a:r>
                      <a:r>
                        <a:rPr kumimoji="0" lang="ko-KR" altLang="ko-KR" sz="1600" kern="1200" dirty="0" err="1" smtClean="0"/>
                        <a:t>내적존재의</a:t>
                      </a:r>
                      <a:r>
                        <a:rPr kumimoji="0" lang="ko-KR" altLang="ko-KR" sz="1600" kern="1200" dirty="0" smtClean="0"/>
                        <a:t> 하나의</a:t>
                      </a:r>
                      <a:r>
                        <a:rPr kumimoji="0" lang="ko-KR" altLang="en-US" sz="1600" kern="1200" baseline="0" dirty="0" smtClean="0"/>
                        <a:t> 필수 부분이다</a:t>
                      </a:r>
                      <a:r>
                        <a:rPr kumimoji="0" lang="en-US" altLang="ko-KR" sz="1600" kern="1200" baseline="0" dirty="0" smtClean="0"/>
                        <a:t>.</a:t>
                      </a:r>
                      <a:endParaRPr kumimoji="0" lang="ko-KR" altLang="ko-KR" sz="1600" kern="1200" dirty="0" smtClean="0"/>
                    </a:p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</a:tr>
              <a:tr h="52795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ko-KR" altLang="ko-K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내 안 어딘가에 나는 내가 </a:t>
                      </a:r>
                      <a:r>
                        <a:rPr kumimoji="0" lang="ko-KR" altLang="ko-KR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원하는건</a:t>
                      </a:r>
                      <a:r>
                        <a:rPr kumimoji="0" lang="ko-KR" altLang="ko-K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무엇이든지 할 능력을 가진다</a:t>
                      </a:r>
                      <a:r>
                        <a:rPr kumimoji="0" lang="en-US" altLang="ko-K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kumimoji="0" lang="ko-KR" altLang="ko-K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영성은 스스로에게 내적 힘과 자신감</a:t>
                      </a:r>
                      <a:r>
                        <a:rPr kumimoji="0" lang="ko-KR" alt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을 </a:t>
                      </a:r>
                      <a:r>
                        <a:rPr kumimoji="0" lang="ko-KR" altLang="ko-K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제공한다</a:t>
                      </a:r>
                      <a:r>
                        <a:rPr kumimoji="0" lang="en-US" altLang="ko-K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kumimoji="0" lang="ko-KR" altLang="ko-K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527954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dirty="0" smtClean="0"/>
                        <a:t>우리는 자주 그냥 종교적 측면의 것을 겨냥하고</a:t>
                      </a:r>
                      <a:r>
                        <a:rPr lang="en-US" altLang="ko-KR" sz="1600" dirty="0" smtClean="0"/>
                        <a:t>, </a:t>
                      </a:r>
                      <a:r>
                        <a:rPr lang="ko-KR" altLang="en-US" sz="1600" dirty="0" smtClean="0"/>
                        <a:t>그들의 영성이나 믿음에 대해서는 진정으로 받아들이지 않는다</a:t>
                      </a:r>
                      <a:r>
                        <a:rPr lang="en-US" altLang="ko-KR" sz="1600" dirty="0" smtClean="0"/>
                        <a:t>.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dirty="0" smtClean="0"/>
                        <a:t>간호사들은 자주 환자의 </a:t>
                      </a:r>
                      <a:r>
                        <a:rPr lang="ko-KR" altLang="en-US" sz="1600" dirty="0" err="1" smtClean="0"/>
                        <a:t>영적요구나</a:t>
                      </a:r>
                      <a:r>
                        <a:rPr lang="ko-KR" altLang="en-US" sz="1600" dirty="0" smtClean="0"/>
                        <a:t> 신념보다는 종교의 중요성을 강조한다</a:t>
                      </a:r>
                      <a:r>
                        <a:rPr lang="en-US" altLang="ko-KR" sz="1600" dirty="0" smtClean="0"/>
                        <a:t>.</a:t>
                      </a:r>
                      <a:endParaRPr lang="ko-KR" altLang="en-US" sz="16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ko-KR" sz="3600" b="0" dirty="0" smtClean="0"/>
              <a:t>표</a:t>
            </a:r>
            <a:r>
              <a:rPr lang="en-US" altLang="ko-KR" sz="3600" b="0" dirty="0"/>
              <a:t>2 . </a:t>
            </a:r>
            <a:r>
              <a:rPr lang="ko-KR" altLang="ko-KR" sz="3600" b="0" dirty="0"/>
              <a:t>중요한 진술에서 만들어낸 </a:t>
            </a:r>
            <a:r>
              <a:rPr lang="en-US" altLang="ko-KR" sz="3600" b="0" dirty="0" smtClean="0"/>
              <a:t/>
            </a:r>
            <a:br>
              <a:rPr lang="en-US" altLang="ko-KR" sz="3600" b="0" dirty="0" smtClean="0"/>
            </a:br>
            <a:r>
              <a:rPr lang="ko-KR" altLang="ko-KR" sz="3600" b="0" dirty="0" smtClean="0"/>
              <a:t>의미를 </a:t>
            </a:r>
            <a:r>
              <a:rPr lang="ko-KR" altLang="ko-KR" sz="3600" b="0" dirty="0"/>
              <a:t>창조하는 과정</a:t>
            </a:r>
            <a:r>
              <a:rPr lang="ko-KR" altLang="ko-KR" dirty="0"/>
              <a:t/>
            </a:r>
            <a:br>
              <a:rPr lang="ko-KR" altLang="ko-KR" dirty="0"/>
            </a:b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395536" y="1484784"/>
          <a:ext cx="8496944" cy="409411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248472"/>
                <a:gridCol w="4248472"/>
              </a:tblGrid>
              <a:tr h="5279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중요진술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의미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112823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dirty="0" smtClean="0"/>
                        <a:t>내 개인적 생각으로서의 영성과 여의 존재 혹은 부재는 완전히 독특하다</a:t>
                      </a:r>
                      <a:r>
                        <a:rPr lang="en-US" altLang="ko-KR" sz="1600" dirty="0" smtClean="0"/>
                        <a:t>…. </a:t>
                      </a:r>
                      <a:r>
                        <a:rPr lang="ko-KR" altLang="en-US" sz="1600" dirty="0" smtClean="0"/>
                        <a:t>나는 그것들을 아무에게도 짐 지울 수 없다</a:t>
                      </a:r>
                      <a:r>
                        <a:rPr lang="en-US" altLang="ko-KR" sz="1600" dirty="0" smtClean="0"/>
                        <a:t>.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dirty="0" smtClean="0"/>
                        <a:t>영성은 하나의 개인 스스로의 가치나 믿음이 독특하다</a:t>
                      </a:r>
                      <a:r>
                        <a:rPr lang="en-US" altLang="ko-KR" sz="1600" dirty="0" smtClean="0"/>
                        <a:t>.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116364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dirty="0" smtClean="0"/>
                        <a:t>당신의 감성과 도덕적 존재는 </a:t>
                      </a:r>
                      <a:r>
                        <a:rPr lang="en-US" altLang="ko-KR" sz="1600" dirty="0" smtClean="0"/>
                        <a:t>…</a:t>
                      </a:r>
                      <a:r>
                        <a:rPr lang="ko-KR" altLang="en-US" sz="1600" dirty="0" smtClean="0"/>
                        <a:t>이다</a:t>
                      </a:r>
                      <a:r>
                        <a:rPr lang="en-US" altLang="ko-KR" sz="1600" dirty="0" smtClean="0"/>
                        <a:t>. </a:t>
                      </a:r>
                      <a:r>
                        <a:rPr lang="ko-KR" altLang="en-US" sz="1600" dirty="0" smtClean="0"/>
                        <a:t>어떻게 네가 결정하고</a:t>
                      </a:r>
                      <a:r>
                        <a:rPr lang="en-US" altLang="ko-KR" sz="1600" dirty="0" smtClean="0"/>
                        <a:t>, </a:t>
                      </a:r>
                      <a:r>
                        <a:rPr lang="ko-KR" altLang="en-US" sz="1600" dirty="0" smtClean="0"/>
                        <a:t>왜 네가 결정하고</a:t>
                      </a:r>
                      <a:r>
                        <a:rPr lang="en-US" altLang="ko-KR" sz="1600" dirty="0" smtClean="0"/>
                        <a:t>, </a:t>
                      </a:r>
                      <a:r>
                        <a:rPr lang="ko-KR" altLang="en-US" sz="1600" dirty="0" smtClean="0"/>
                        <a:t>어떻게 네가 느끼고 생각하는지</a:t>
                      </a:r>
                      <a:r>
                        <a:rPr lang="en-US" altLang="ko-KR" sz="1600" dirty="0" smtClean="0"/>
                        <a:t>.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dirty="0" smtClean="0"/>
                        <a:t>영성은 사람들이 그들 주위에 대하는 행동</a:t>
                      </a:r>
                      <a:r>
                        <a:rPr lang="en-US" altLang="ko-KR" sz="1600" dirty="0" smtClean="0"/>
                        <a:t>, </a:t>
                      </a:r>
                      <a:r>
                        <a:rPr lang="ko-KR" altLang="en-US" sz="1600" dirty="0" smtClean="0"/>
                        <a:t>반응</a:t>
                      </a:r>
                      <a:r>
                        <a:rPr lang="en-US" altLang="ko-KR" sz="1600" dirty="0" smtClean="0"/>
                        <a:t>, </a:t>
                      </a:r>
                      <a:r>
                        <a:rPr lang="ko-KR" altLang="en-US" sz="1600" dirty="0" smtClean="0"/>
                        <a:t>감각의 존재의 필수 부분이다</a:t>
                      </a:r>
                      <a:r>
                        <a:rPr lang="en-US" altLang="ko-KR" sz="1600" dirty="0" smtClean="0"/>
                        <a:t>.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52795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dirty="0" smtClean="0"/>
                        <a:t>네가 마지막 의식을 하려고 할 때</a:t>
                      </a:r>
                      <a:r>
                        <a:rPr lang="en-US" altLang="ko-KR" sz="1600" dirty="0" smtClean="0"/>
                        <a:t>, </a:t>
                      </a:r>
                      <a:r>
                        <a:rPr lang="ko-KR" altLang="en-US" sz="1600" dirty="0" smtClean="0"/>
                        <a:t>그 사람은 거기에 더 이상 없고</a:t>
                      </a:r>
                      <a:r>
                        <a:rPr lang="en-US" altLang="ko-KR" sz="1600" dirty="0" smtClean="0"/>
                        <a:t>, </a:t>
                      </a:r>
                      <a:r>
                        <a:rPr lang="ko-KR" altLang="en-US" sz="1600" dirty="0" smtClean="0"/>
                        <a:t>그것이</a:t>
                      </a:r>
                      <a:r>
                        <a:rPr lang="en-US" altLang="ko-KR" sz="1600" baseline="0" dirty="0" smtClean="0"/>
                        <a:t> </a:t>
                      </a:r>
                      <a:r>
                        <a:rPr lang="ko-KR" altLang="en-US" sz="1600" baseline="0" dirty="0" smtClean="0"/>
                        <a:t>나에게 기대 되어지는 의무들을 내가 이행하기 더 </a:t>
                      </a:r>
                      <a:r>
                        <a:rPr lang="ko-KR" altLang="en-US" sz="1600" baseline="0" dirty="0" err="1" smtClean="0"/>
                        <a:t>쉽게한다</a:t>
                      </a:r>
                      <a:r>
                        <a:rPr lang="en-US" altLang="ko-KR" sz="1600" baseline="0" dirty="0" smtClean="0"/>
                        <a:t>.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dirty="0" smtClean="0"/>
                        <a:t>죽음의 문턱에서 홍의 영속함에 대한 한 간호사의 개인적 믿음은 그들에게 </a:t>
                      </a:r>
                      <a:r>
                        <a:rPr lang="ko-KR" altLang="en-US" sz="1600" dirty="0" err="1" smtClean="0"/>
                        <a:t>개대되는</a:t>
                      </a:r>
                      <a:r>
                        <a:rPr lang="ko-KR" altLang="en-US" sz="1600" dirty="0" smtClean="0"/>
                        <a:t> 의무를 이행하기 쉽게 한다</a:t>
                      </a:r>
                      <a:r>
                        <a:rPr lang="en-US" altLang="ko-KR" sz="1600" dirty="0" smtClean="0"/>
                        <a:t>.</a:t>
                      </a:r>
                      <a:endParaRPr lang="ko-KR" altLang="en-US" sz="16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sz="3600" dirty="0" smtClean="0"/>
              <a:t>표</a:t>
            </a:r>
            <a:r>
              <a:rPr lang="en-US" altLang="ko-KR" sz="3600" dirty="0" smtClean="0"/>
              <a:t>3</a:t>
            </a:r>
            <a:r>
              <a:rPr lang="en-US" altLang="ko-KR" sz="3600" dirty="0"/>
              <a:t>. </a:t>
            </a:r>
            <a:r>
              <a:rPr lang="ko-KR" altLang="ko-KR" sz="3600" dirty="0" smtClean="0"/>
              <a:t>간호</a:t>
            </a:r>
            <a:r>
              <a:rPr lang="ko-KR" altLang="en-US" sz="3600" dirty="0" smtClean="0"/>
              <a:t>의</a:t>
            </a:r>
            <a:r>
              <a:rPr lang="ko-KR" altLang="ko-KR" sz="3600" dirty="0" smtClean="0"/>
              <a:t> </a:t>
            </a:r>
            <a:r>
              <a:rPr lang="ko-KR" altLang="ko-KR" sz="3600" dirty="0"/>
              <a:t>영적 </a:t>
            </a:r>
            <a:r>
              <a:rPr lang="ko-KR" altLang="ko-KR" sz="3600" dirty="0" smtClean="0"/>
              <a:t>차원</a:t>
            </a:r>
            <a:r>
              <a:rPr lang="ko-KR" altLang="en-US" sz="3600" dirty="0" smtClean="0"/>
              <a:t>에서의</a:t>
            </a:r>
            <a:r>
              <a:rPr lang="ko-KR" altLang="ko-KR" sz="3600" dirty="0" smtClean="0"/>
              <a:t> </a:t>
            </a:r>
            <a:r>
              <a:rPr lang="ko-KR" altLang="ko-KR" sz="3600" dirty="0"/>
              <a:t>산 경험에 대한 </a:t>
            </a:r>
            <a:r>
              <a:rPr lang="en-US" altLang="ko-KR" sz="3600" dirty="0" smtClean="0"/>
              <a:t/>
            </a:r>
            <a:br>
              <a:rPr lang="en-US" altLang="ko-KR" sz="3600" dirty="0" smtClean="0"/>
            </a:br>
            <a:r>
              <a:rPr lang="ko-KR" altLang="ko-KR" sz="3600" dirty="0" smtClean="0"/>
              <a:t>분명한 </a:t>
            </a:r>
            <a:r>
              <a:rPr lang="ko-KR" altLang="en-US" sz="3600" dirty="0" smtClean="0"/>
              <a:t>주제</a:t>
            </a:r>
            <a:r>
              <a:rPr lang="ko-KR" altLang="ko-KR" sz="3600" dirty="0" smtClean="0"/>
              <a:t>들</a:t>
            </a:r>
            <a:r>
              <a:rPr lang="ko-KR" altLang="ko-KR" dirty="0"/>
              <a:t/>
            </a:r>
            <a:br>
              <a:rPr lang="ko-KR" altLang="ko-KR" dirty="0"/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ko-KR" altLang="ko-KR" dirty="0" smtClean="0"/>
              <a:t>존재의 내적 상태</a:t>
            </a:r>
          </a:p>
          <a:p>
            <a:r>
              <a:rPr lang="ko-KR" altLang="ko-KR" dirty="0" smtClean="0"/>
              <a:t>세상과의 상호</a:t>
            </a:r>
            <a:r>
              <a:rPr lang="ko-KR" altLang="en-US" dirty="0" smtClean="0"/>
              <a:t>연</a:t>
            </a:r>
            <a:r>
              <a:rPr lang="ko-KR" altLang="ko-KR" dirty="0" smtClean="0"/>
              <a:t>관성</a:t>
            </a:r>
          </a:p>
          <a:p>
            <a:r>
              <a:rPr lang="ko-KR" altLang="ko-KR" dirty="0" smtClean="0"/>
              <a:t>자연과의 상호관련성</a:t>
            </a:r>
          </a:p>
          <a:p>
            <a:r>
              <a:rPr lang="ko-KR" altLang="ko-KR" dirty="0" smtClean="0"/>
              <a:t>개인적</a:t>
            </a:r>
            <a:r>
              <a:rPr lang="en-US" altLang="ko-KR" dirty="0" smtClean="0"/>
              <a:t> </a:t>
            </a:r>
            <a:r>
              <a:rPr lang="ko-KR" altLang="ko-KR" dirty="0" smtClean="0"/>
              <a:t>성장</a:t>
            </a:r>
          </a:p>
          <a:p>
            <a:r>
              <a:rPr lang="ko-KR" altLang="ko-KR" dirty="0" smtClean="0"/>
              <a:t>중요한 타인과의 관계</a:t>
            </a:r>
          </a:p>
          <a:p>
            <a:r>
              <a:rPr lang="ko-KR" altLang="ko-KR" dirty="0" smtClean="0"/>
              <a:t>높은 힘에 대한 믿음과 상호 관계성</a:t>
            </a:r>
          </a:p>
          <a:p>
            <a:r>
              <a:rPr lang="ko-KR" altLang="ko-KR" dirty="0" smtClean="0"/>
              <a:t>영성과 종교사이의 관계</a:t>
            </a:r>
          </a:p>
          <a:p>
            <a:r>
              <a:rPr lang="ko-KR" altLang="ko-KR" dirty="0" smtClean="0"/>
              <a:t>간호사로써 영성</a:t>
            </a:r>
            <a:r>
              <a:rPr lang="en-US" altLang="ko-KR" dirty="0" smtClean="0"/>
              <a:t> </a:t>
            </a:r>
            <a:r>
              <a:rPr lang="ko-KR" altLang="ko-KR" dirty="0" smtClean="0"/>
              <a:t>개발</a:t>
            </a:r>
          </a:p>
          <a:p>
            <a:r>
              <a:rPr lang="ko-KR" altLang="ko-KR" dirty="0" smtClean="0"/>
              <a:t>죽어가는 사람과의 영적 경험</a:t>
            </a:r>
          </a:p>
          <a:p>
            <a:r>
              <a:rPr lang="ko-KR" altLang="ko-KR" dirty="0" smtClean="0"/>
              <a:t>영적 </a:t>
            </a:r>
            <a:r>
              <a:rPr lang="ko-KR" altLang="en-US" dirty="0" smtClean="0"/>
              <a:t>돌봄</a:t>
            </a:r>
            <a:r>
              <a:rPr lang="ko-KR" altLang="ko-KR" dirty="0" smtClean="0"/>
              <a:t> 제공</a:t>
            </a:r>
          </a:p>
          <a:p>
            <a:r>
              <a:rPr lang="ko-KR" altLang="ko-KR" dirty="0" smtClean="0"/>
              <a:t>영적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돌봄차원에</a:t>
            </a:r>
            <a:r>
              <a:rPr lang="ko-KR" altLang="ko-KR" dirty="0" smtClean="0"/>
              <a:t> 대한 장애물들</a:t>
            </a:r>
          </a:p>
          <a:p>
            <a:endParaRPr lang="ko-KR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ko-KR" altLang="en-US" sz="3200" b="0" dirty="0" smtClean="0"/>
              <a:t>표</a:t>
            </a:r>
            <a:r>
              <a:rPr lang="en-US" altLang="ko-KR" sz="3200" b="0" dirty="0" smtClean="0"/>
              <a:t>4</a:t>
            </a:r>
            <a:r>
              <a:rPr lang="en-US" altLang="ko-KR" sz="3200" b="0" dirty="0"/>
              <a:t>. </a:t>
            </a:r>
            <a:r>
              <a:rPr lang="ko-KR" altLang="en-US" sz="3200" b="0" dirty="0" smtClean="0"/>
              <a:t>주</a:t>
            </a:r>
            <a:r>
              <a:rPr lang="ko-KR" altLang="ko-KR" sz="3200" b="0" dirty="0" smtClean="0"/>
              <a:t>제</a:t>
            </a:r>
            <a:r>
              <a:rPr lang="ko-KR" altLang="en-US" sz="3200" b="0" dirty="0" smtClean="0"/>
              <a:t>모음</a:t>
            </a:r>
            <a:r>
              <a:rPr lang="ko-KR" altLang="ko-KR" sz="3200" b="0" dirty="0" smtClean="0"/>
              <a:t>과 </a:t>
            </a:r>
            <a:r>
              <a:rPr lang="ko-KR" altLang="ko-KR" sz="3200" b="0" dirty="0"/>
              <a:t>형성된 의미들로부터 나온 </a:t>
            </a:r>
            <a:r>
              <a:rPr lang="en-US" altLang="ko-KR" sz="3200" b="0" dirty="0" smtClean="0"/>
              <a:t/>
            </a:r>
            <a:br>
              <a:rPr lang="en-US" altLang="ko-KR" sz="3200" b="0" dirty="0" smtClean="0"/>
            </a:br>
            <a:r>
              <a:rPr lang="ko-KR" altLang="ko-KR" sz="3200" b="0" dirty="0" smtClean="0"/>
              <a:t>분명한 </a:t>
            </a:r>
            <a:r>
              <a:rPr lang="ko-KR" altLang="en-US" sz="3200" b="0" dirty="0" smtClean="0"/>
              <a:t>주</a:t>
            </a:r>
            <a:r>
              <a:rPr lang="ko-KR" altLang="ko-KR" sz="3200" b="0" dirty="0" smtClean="0"/>
              <a:t>제들</a:t>
            </a:r>
            <a:r>
              <a:rPr lang="ko-KR" altLang="en-US" sz="3200" b="0" dirty="0" smtClean="0"/>
              <a:t>을 </a:t>
            </a:r>
            <a:r>
              <a:rPr lang="ko-KR" altLang="ko-KR" sz="3200" b="0" dirty="0" smtClean="0"/>
              <a:t>내보</a:t>
            </a:r>
            <a:r>
              <a:rPr lang="ko-KR" altLang="en-US" sz="3200" b="0" dirty="0" smtClean="0"/>
              <a:t>이기</a:t>
            </a:r>
            <a:r>
              <a:rPr lang="ko-KR" altLang="ko-KR" sz="3200" b="0" dirty="0"/>
              <a:t/>
            </a:r>
            <a:br>
              <a:rPr lang="ko-KR" altLang="ko-KR" sz="3200" b="0" dirty="0"/>
            </a:br>
            <a:endParaRPr lang="ko-KR" altLang="en-US" sz="3200" b="0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179512" y="1484784"/>
          <a:ext cx="8784976" cy="528863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905600"/>
                <a:gridCol w="1727248"/>
                <a:gridCol w="1152128"/>
              </a:tblGrid>
              <a:tr h="6023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형성된 의미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주제모음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mtClean="0"/>
                        <a:t>확실한 </a:t>
                      </a:r>
                      <a:endParaRPr lang="en-US" altLang="ko-KR" sz="1600" smtClean="0"/>
                    </a:p>
                    <a:p>
                      <a:pPr algn="ctr" latinLnBrk="1"/>
                      <a:r>
                        <a:rPr lang="ko-KR" altLang="en-US" sz="1600" smtClean="0"/>
                        <a:t>주제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1727739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en-US" altLang="ko-KR" sz="1400" dirty="0" smtClean="0"/>
                        <a:t>12. </a:t>
                      </a:r>
                      <a:r>
                        <a:rPr lang="ko-KR" altLang="en-US" sz="1400" dirty="0" smtClean="0"/>
                        <a:t>개인의 가치들은 환자 간호에 있어 간호사 조항에 영향을 준다</a:t>
                      </a:r>
                      <a:r>
                        <a:rPr lang="en-US" altLang="ko-KR" sz="1400" dirty="0" smtClean="0"/>
                        <a:t>. 22.</a:t>
                      </a:r>
                      <a:r>
                        <a:rPr lang="en-US" altLang="ko-KR" sz="1400" baseline="0" dirty="0" smtClean="0"/>
                        <a:t> </a:t>
                      </a:r>
                      <a:r>
                        <a:rPr lang="ko-KR" altLang="en-US" sz="1400" baseline="0" dirty="0" smtClean="0"/>
                        <a:t>환</a:t>
                      </a:r>
                      <a:endParaRPr lang="en-US" altLang="ko-KR" sz="1400" baseline="0" dirty="0" smtClean="0"/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400" baseline="0" dirty="0" smtClean="0"/>
                        <a:t>자간호의 신조들은 간호사의 개인적 가치에 의해 영향 받는다</a:t>
                      </a:r>
                      <a:r>
                        <a:rPr lang="en-US" altLang="ko-KR" sz="1400" baseline="0" dirty="0" smtClean="0"/>
                        <a:t>. 221. </a:t>
                      </a:r>
                      <a:r>
                        <a:rPr lang="ko-KR" altLang="en-US" sz="1400" baseline="0" dirty="0" smtClean="0"/>
                        <a:t>간호사 </a:t>
                      </a:r>
                      <a:endParaRPr lang="en-US" altLang="ko-KR" sz="1400" baseline="0" dirty="0" smtClean="0"/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400" baseline="0" dirty="0" smtClean="0"/>
                        <a:t>스스로 개인적 영적 가치와 믿음은 환자에게 </a:t>
                      </a:r>
                      <a:r>
                        <a:rPr lang="ko-KR" altLang="en-US" sz="1400" baseline="0" dirty="0" err="1" smtClean="0"/>
                        <a:t>영적간호를</a:t>
                      </a:r>
                      <a:r>
                        <a:rPr lang="ko-KR" altLang="en-US" sz="1400" baseline="0" dirty="0" smtClean="0"/>
                        <a:t> 제공하는데 반영</a:t>
                      </a:r>
                      <a:endParaRPr lang="en-US" altLang="ko-KR" sz="1400" baseline="0" dirty="0" smtClean="0"/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400" baseline="0" dirty="0" smtClean="0"/>
                        <a:t>될 수 있다</a:t>
                      </a:r>
                      <a:r>
                        <a:rPr lang="en-US" altLang="ko-KR" sz="1400" baseline="0" dirty="0" smtClean="0"/>
                        <a:t>. 334. </a:t>
                      </a:r>
                      <a:r>
                        <a:rPr lang="ko-KR" altLang="en-US" sz="1400" baseline="0" dirty="0" smtClean="0"/>
                        <a:t>한 사람의 영적 가치와 믿음은 그들의 간호 실전에서 </a:t>
                      </a:r>
                      <a:endParaRPr lang="en-US" altLang="ko-KR" sz="1400" baseline="0" dirty="0" smtClean="0"/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400" baseline="0" dirty="0" smtClean="0"/>
                        <a:t>생생히 살아있다</a:t>
                      </a:r>
                      <a:r>
                        <a:rPr lang="en-US" altLang="ko-KR" sz="1400" baseline="0" dirty="0" smtClean="0"/>
                        <a:t>. 354.</a:t>
                      </a:r>
                      <a:r>
                        <a:rPr lang="ko-KR" altLang="en-US" sz="1400" baseline="0" dirty="0" smtClean="0"/>
                        <a:t>간호사들은 그들 스스로의 </a:t>
                      </a:r>
                      <a:r>
                        <a:rPr lang="ko-KR" altLang="en-US" sz="1400" baseline="0" dirty="0" err="1" smtClean="0"/>
                        <a:t>영적가치와</a:t>
                      </a:r>
                      <a:r>
                        <a:rPr lang="ko-KR" altLang="en-US" sz="1400" baseline="0" dirty="0" smtClean="0"/>
                        <a:t> 믿음들을 인</a:t>
                      </a:r>
                      <a:endParaRPr lang="en-US" altLang="ko-KR" sz="1400" baseline="0" dirty="0" smtClean="0"/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400" baseline="0" dirty="0" err="1" smtClean="0"/>
                        <a:t>식할</a:t>
                      </a:r>
                      <a:r>
                        <a:rPr lang="ko-KR" altLang="en-US" sz="1400" baseline="0" dirty="0" smtClean="0"/>
                        <a:t> 때 질적인 </a:t>
                      </a:r>
                      <a:r>
                        <a:rPr lang="ko-KR" altLang="en-US" sz="1400" baseline="0" dirty="0" err="1" smtClean="0"/>
                        <a:t>영적간호를</a:t>
                      </a:r>
                      <a:r>
                        <a:rPr lang="ko-KR" altLang="en-US" sz="1400" baseline="0" dirty="0" smtClean="0"/>
                        <a:t> 제공할 수 있다</a:t>
                      </a:r>
                      <a:r>
                        <a:rPr lang="en-US" altLang="ko-KR" sz="1400" baseline="0" dirty="0" smtClean="0"/>
                        <a:t>. 362.</a:t>
                      </a:r>
                      <a:r>
                        <a:rPr lang="ko-KR" altLang="en-US" sz="1400" baseline="0" dirty="0" smtClean="0"/>
                        <a:t>환자들의 영적 관심을 알 </a:t>
                      </a:r>
                      <a:endParaRPr lang="en-US" altLang="ko-KR" sz="1400" baseline="0" dirty="0" smtClean="0"/>
                    </a:p>
                    <a:p>
                      <a:pPr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400" baseline="0" dirty="0" err="1" smtClean="0"/>
                        <a:t>아보는</a:t>
                      </a:r>
                      <a:r>
                        <a:rPr lang="ko-KR" altLang="en-US" sz="1400" baseline="0" dirty="0" smtClean="0"/>
                        <a:t> 간호사의 능력은 그들 스스로의 가치와 신념에 </a:t>
                      </a:r>
                      <a:r>
                        <a:rPr lang="ko-KR" altLang="en-US" sz="1400" baseline="0" dirty="0" err="1" smtClean="0"/>
                        <a:t>영향받음</a:t>
                      </a:r>
                      <a:r>
                        <a:rPr lang="en-US" altLang="ko-KR" sz="1400" baseline="0" dirty="0" smtClean="0"/>
                        <a:t>.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smtClean="0"/>
                        <a:t>개인적 </a:t>
                      </a:r>
                      <a:r>
                        <a:rPr lang="ko-KR" altLang="en-US" sz="1400" dirty="0" err="1" smtClean="0"/>
                        <a:t>영적가치와</a:t>
                      </a:r>
                      <a:r>
                        <a:rPr lang="ko-KR" altLang="en-US" sz="1400" dirty="0" smtClean="0"/>
                        <a:t> </a:t>
                      </a:r>
                      <a:endParaRPr lang="en-US" altLang="ko-KR" sz="140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smtClean="0"/>
                        <a:t>신념의 인식은 간호</a:t>
                      </a:r>
                      <a:endParaRPr lang="en-US" altLang="ko-KR" sz="140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smtClean="0"/>
                        <a:t>사에게 간호의 하나</a:t>
                      </a:r>
                      <a:endParaRPr lang="en-US" altLang="ko-KR" sz="140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smtClean="0"/>
                        <a:t>의 차원으로 영성을 </a:t>
                      </a:r>
                      <a:endParaRPr lang="en-US" altLang="ko-KR" sz="140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smtClean="0"/>
                        <a:t>보도록 해준다</a:t>
                      </a:r>
                      <a:r>
                        <a:rPr lang="en-US" altLang="ko-KR" sz="1400" dirty="0" smtClean="0"/>
                        <a:t>.</a:t>
                      </a:r>
                      <a:endParaRPr lang="ko-KR" altLang="en-US" sz="1400" dirty="0"/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dirty="0" smtClean="0"/>
                        <a:t>간호사로서 </a:t>
                      </a:r>
                      <a:endParaRPr lang="en-US" altLang="ko-KR" sz="14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dirty="0" smtClean="0"/>
                        <a:t>영적으로 </a:t>
                      </a:r>
                      <a:endParaRPr lang="en-US" altLang="ko-KR" sz="14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dirty="0" smtClean="0"/>
                        <a:t>개발하기</a:t>
                      </a:r>
                      <a:endParaRPr lang="ko-KR" altLang="en-US" sz="1400" dirty="0"/>
                    </a:p>
                  </a:txBody>
                  <a:tcPr anchor="ctr"/>
                </a:tc>
              </a:tr>
              <a:tr h="1505828">
                <a:tc>
                  <a:txBody>
                    <a:bodyPr/>
                    <a:lstStyle/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en-US" altLang="ko-KR" sz="1400" dirty="0" smtClean="0"/>
                        <a:t>84. </a:t>
                      </a:r>
                      <a:r>
                        <a:rPr lang="ko-KR" altLang="en-US" sz="1400" dirty="0" smtClean="0"/>
                        <a:t>간호는 인간조건의 각성을 제공할 수 있다</a:t>
                      </a:r>
                      <a:r>
                        <a:rPr lang="en-US" altLang="ko-KR" sz="1400" dirty="0" smtClean="0"/>
                        <a:t>. 85. </a:t>
                      </a:r>
                      <a:r>
                        <a:rPr lang="ko-KR" altLang="en-US" sz="1400" dirty="0" smtClean="0"/>
                        <a:t>간호사들은 때때로 환자</a:t>
                      </a:r>
                      <a:endParaRPr lang="en-US" altLang="ko-KR" sz="140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smtClean="0"/>
                        <a:t>의 믿음을 비교한다</a:t>
                      </a:r>
                      <a:r>
                        <a:rPr lang="en-US" altLang="ko-KR" sz="1400" dirty="0" smtClean="0"/>
                        <a:t>. 123.</a:t>
                      </a:r>
                      <a:r>
                        <a:rPr lang="en-US" altLang="ko-KR" sz="1400" baseline="0" dirty="0" smtClean="0"/>
                        <a:t> </a:t>
                      </a:r>
                      <a:r>
                        <a:rPr lang="ko-KR" altLang="en-US" sz="1400" baseline="0" dirty="0" smtClean="0"/>
                        <a:t>자기 스스로의 영성에 대한 이해는 환자 간호의 </a:t>
                      </a:r>
                      <a:endParaRPr lang="en-US" altLang="ko-KR" sz="1400" baseline="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baseline="0" dirty="0" smtClean="0"/>
                        <a:t>경험을 통해 얻어질 수 있다</a:t>
                      </a:r>
                      <a:r>
                        <a:rPr lang="en-US" altLang="ko-KR" sz="1400" baseline="0" dirty="0" smtClean="0"/>
                        <a:t>. 159. </a:t>
                      </a:r>
                      <a:r>
                        <a:rPr lang="ko-KR" altLang="en-US" sz="1400" baseline="0" dirty="0" smtClean="0"/>
                        <a:t>간호에 있어 경험은 간호사가 환자들 요</a:t>
                      </a:r>
                      <a:endParaRPr lang="en-US" altLang="ko-KR" sz="1400" baseline="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baseline="0" dirty="0" smtClean="0"/>
                        <a:t>구의 은밀한 부분들과 닿을 수 있도록 한다</a:t>
                      </a:r>
                      <a:r>
                        <a:rPr lang="en-US" altLang="ko-KR" sz="1400" baseline="0" dirty="0" smtClean="0"/>
                        <a:t>. 205. </a:t>
                      </a:r>
                      <a:r>
                        <a:rPr lang="ko-KR" altLang="en-US" sz="1400" baseline="0" dirty="0" smtClean="0"/>
                        <a:t>개인은 그들의 간호 </a:t>
                      </a:r>
                      <a:endParaRPr lang="en-US" altLang="ko-KR" sz="1400" baseline="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baseline="0" dirty="0" smtClean="0"/>
                        <a:t>경험을 통해 그들의 영성에 더 인지할 수 있다</a:t>
                      </a:r>
                      <a:r>
                        <a:rPr lang="en-US" altLang="ko-KR" sz="1400" baseline="0" dirty="0" smtClean="0"/>
                        <a:t>. 358. </a:t>
                      </a:r>
                      <a:r>
                        <a:rPr lang="ko-KR" altLang="en-US" sz="1400" baseline="0" dirty="0" smtClean="0"/>
                        <a:t>간호사들은 간호 실전</a:t>
                      </a:r>
                      <a:endParaRPr lang="en-US" altLang="ko-KR" sz="1400" baseline="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baseline="0" dirty="0" smtClean="0"/>
                        <a:t>에서 그들 스스로의 영성을 말로 표현하는 것에 어려움을 발견한다</a:t>
                      </a:r>
                      <a:r>
                        <a:rPr lang="en-US" altLang="ko-KR" sz="1400" baseline="0" dirty="0" smtClean="0"/>
                        <a:t>.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smtClean="0"/>
                        <a:t>간호 경험들은 간호</a:t>
                      </a:r>
                      <a:endParaRPr lang="en-US" altLang="ko-KR" sz="140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smtClean="0"/>
                        <a:t>사 자신의 개인적 영</a:t>
                      </a:r>
                      <a:endParaRPr lang="en-US" altLang="ko-KR" sz="140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smtClean="0"/>
                        <a:t>성과 가치의 성장과 </a:t>
                      </a:r>
                      <a:endParaRPr lang="en-US" altLang="ko-KR" sz="140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smtClean="0"/>
                        <a:t>개발의 인식을 조성</a:t>
                      </a:r>
                      <a:endParaRPr lang="en-US" altLang="ko-KR" sz="140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smtClean="0"/>
                        <a:t>한다</a:t>
                      </a:r>
                      <a:r>
                        <a:rPr lang="en-US" altLang="ko-KR" sz="1400" dirty="0" smtClean="0"/>
                        <a:t>.</a:t>
                      </a:r>
                      <a:endParaRPr lang="ko-KR" altLang="en-US" sz="14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/>
                </a:tc>
              </a:tr>
              <a:tr h="1204662">
                <a:tc>
                  <a:txBody>
                    <a:bodyPr/>
                    <a:lstStyle/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en-US" altLang="ko-KR" sz="1400" dirty="0" smtClean="0"/>
                        <a:t>122. </a:t>
                      </a:r>
                      <a:r>
                        <a:rPr lang="ko-KR" altLang="en-US" sz="1400" dirty="0" smtClean="0"/>
                        <a:t>등록 간호사들은 영적 간호에 참여한 학생들을 위해 역할 본보기로서 </a:t>
                      </a:r>
                      <a:endParaRPr lang="en-US" altLang="ko-KR" sz="140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smtClean="0"/>
                        <a:t>행동한다</a:t>
                      </a:r>
                      <a:r>
                        <a:rPr lang="en-US" altLang="ko-KR" sz="1400" dirty="0" smtClean="0"/>
                        <a:t>. 124. </a:t>
                      </a:r>
                      <a:r>
                        <a:rPr lang="ko-KR" altLang="en-US" sz="1400" dirty="0" err="1" smtClean="0"/>
                        <a:t>위와같음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smtClean="0"/>
                        <a:t>간호사들은 </a:t>
                      </a:r>
                      <a:r>
                        <a:rPr lang="ko-KR" altLang="en-US" sz="1400" dirty="0" err="1" smtClean="0"/>
                        <a:t>영적간</a:t>
                      </a:r>
                      <a:endParaRPr lang="en-US" altLang="ko-KR" sz="140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err="1" smtClean="0"/>
                        <a:t>호차원에서</a:t>
                      </a:r>
                      <a:r>
                        <a:rPr lang="ko-KR" altLang="en-US" sz="1400" dirty="0" smtClean="0"/>
                        <a:t> 학생들</a:t>
                      </a:r>
                      <a:endParaRPr lang="en-US" altLang="ko-KR" sz="140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dirty="0" smtClean="0"/>
                        <a:t>에게 </a:t>
                      </a:r>
                      <a:r>
                        <a:rPr lang="ko-KR" altLang="en-US" sz="1400" baseline="0" dirty="0" smtClean="0"/>
                        <a:t> 역할 본보기로</a:t>
                      </a:r>
                      <a:endParaRPr lang="en-US" altLang="ko-KR" sz="1400" baseline="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baseline="0" dirty="0" smtClean="0"/>
                        <a:t>서 영성을 증진하는</a:t>
                      </a:r>
                      <a:endParaRPr lang="en-US" altLang="ko-KR" sz="1400" baseline="0" dirty="0" smtClean="0"/>
                    </a:p>
                    <a:p>
                      <a:pPr latinLnBrk="1">
                        <a:spcBef>
                          <a:spcPts val="300"/>
                        </a:spcBef>
                      </a:pPr>
                      <a:r>
                        <a:rPr lang="ko-KR" altLang="en-US" sz="1400" baseline="0" dirty="0" smtClean="0"/>
                        <a:t>데 도움이 된다</a:t>
                      </a:r>
                      <a:r>
                        <a:rPr lang="en-US" altLang="ko-KR" sz="1400" baseline="0" dirty="0" smtClean="0"/>
                        <a:t>.</a:t>
                      </a:r>
                      <a:endParaRPr lang="ko-KR" altLang="en-US" sz="14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11560" y="1052736"/>
            <a:ext cx="7846640" cy="2826735"/>
          </a:xfrm>
        </p:spPr>
        <p:txBody>
          <a:bodyPr>
            <a:normAutofit fontScale="90000"/>
          </a:bodyPr>
          <a:lstStyle/>
          <a:p>
            <a:pPr algn="ctr"/>
            <a:r>
              <a:rPr lang="ko-KR" altLang="en-US" sz="3200" dirty="0">
                <a:solidFill>
                  <a:schemeClr val="tx1"/>
                </a:solidFill>
                <a:effectLst/>
              </a:rPr>
              <a:t>현상학적 분석방법</a:t>
            </a:r>
            <a:br>
              <a:rPr lang="ko-KR" altLang="en-US" sz="3200" dirty="0">
                <a:solidFill>
                  <a:schemeClr val="tx1"/>
                </a:solidFill>
                <a:effectLst/>
              </a:rPr>
            </a:br>
            <a:r>
              <a:rPr lang="en-US" altLang="ko-KR" sz="4000" dirty="0">
                <a:solidFill>
                  <a:schemeClr val="tx1"/>
                </a:solidFill>
                <a:effectLst/>
              </a:rPr>
              <a:t>- </a:t>
            </a:r>
            <a:r>
              <a:rPr lang="en-US" altLang="ko-KR" sz="4000" dirty="0" err="1">
                <a:solidFill>
                  <a:schemeClr val="tx1"/>
                </a:solidFill>
                <a:effectLst/>
              </a:rPr>
              <a:t>Colazzi's</a:t>
            </a:r>
            <a:r>
              <a:rPr lang="en-US" altLang="ko-KR" sz="4000" dirty="0">
                <a:solidFill>
                  <a:schemeClr val="tx1"/>
                </a:solidFill>
                <a:effectLst/>
              </a:rPr>
              <a:t> Method </a:t>
            </a:r>
            <a:r>
              <a:rPr lang="ko-KR" altLang="en-US" sz="4000" dirty="0" smtClean="0">
                <a:solidFill>
                  <a:schemeClr val="tx1"/>
                </a:solidFill>
                <a:effectLst/>
              </a:rPr>
              <a:t>사례 </a:t>
            </a:r>
            <a:r>
              <a:rPr lang="en-US" altLang="ko-KR" sz="4000" dirty="0" smtClean="0">
                <a:solidFill>
                  <a:schemeClr val="tx1"/>
                </a:solidFill>
                <a:effectLst/>
              </a:rPr>
              <a:t>-</a:t>
            </a:r>
            <a:br>
              <a:rPr lang="en-US" altLang="ko-KR" sz="4000" dirty="0" smtClean="0">
                <a:solidFill>
                  <a:schemeClr val="tx1"/>
                </a:solidFill>
                <a:effectLst/>
              </a:rPr>
            </a:br>
            <a:r>
              <a:rPr lang="ko-KR" altLang="en-US" sz="4000" dirty="0">
                <a:solidFill>
                  <a:schemeClr val="tx1"/>
                </a:solidFill>
                <a:effectLst/>
              </a:rPr>
              <a:t/>
            </a:r>
            <a:br>
              <a:rPr lang="ko-KR" altLang="en-US" sz="4000" dirty="0">
                <a:solidFill>
                  <a:schemeClr val="tx1"/>
                </a:solidFill>
                <a:effectLst/>
              </a:rPr>
            </a:br>
            <a:r>
              <a:rPr lang="en-US" altLang="ko-KR" sz="4000" dirty="0" err="1" smtClean="0">
                <a:solidFill>
                  <a:schemeClr val="tx1"/>
                </a:solidFill>
                <a:effectLst/>
              </a:rPr>
              <a:t>에이즈</a:t>
            </a:r>
            <a:r>
              <a:rPr lang="en-US" altLang="ko-KR" sz="4000" dirty="0" smtClean="0">
                <a:solidFill>
                  <a:schemeClr val="tx1"/>
                </a:solidFill>
                <a:effectLst/>
              </a:rPr>
              <a:t>  </a:t>
            </a:r>
            <a:r>
              <a:rPr lang="en-US" altLang="ko-KR" sz="4000" dirty="0" err="1" smtClean="0">
                <a:solidFill>
                  <a:schemeClr val="tx1"/>
                </a:solidFill>
                <a:effectLst/>
              </a:rPr>
              <a:t>감염인</a:t>
            </a:r>
            <a:r>
              <a:rPr lang="en-US" altLang="ko-KR" sz="4000" dirty="0" smtClean="0">
                <a:solidFill>
                  <a:schemeClr val="tx1"/>
                </a:solidFill>
                <a:effectLst/>
              </a:rPr>
              <a:t>  </a:t>
            </a:r>
            <a:r>
              <a:rPr lang="en-US" altLang="ko-KR" sz="4000" dirty="0" err="1">
                <a:solidFill>
                  <a:schemeClr val="tx1"/>
                </a:solidFill>
                <a:effectLst/>
              </a:rPr>
              <a:t>가족의</a:t>
            </a:r>
            <a:r>
              <a:rPr lang="en-US" altLang="ko-KR" sz="4000" dirty="0">
                <a:solidFill>
                  <a:schemeClr val="tx1"/>
                </a:solidFill>
                <a:effectLst/>
              </a:rPr>
              <a:t> </a:t>
            </a:r>
            <a:r>
              <a:rPr lang="en-US" altLang="ko-KR" sz="40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altLang="ko-KR" sz="4000" dirty="0" err="1" smtClean="0">
                <a:solidFill>
                  <a:schemeClr val="tx1"/>
                </a:solidFill>
                <a:effectLst/>
              </a:rPr>
              <a:t>경험</a:t>
            </a:r>
            <a:r>
              <a:rPr lang="en-US" altLang="ko-KR" sz="4000" dirty="0">
                <a:solidFill>
                  <a:schemeClr val="tx1"/>
                </a:solidFill>
                <a:effectLst/>
              </a:rPr>
              <a:t/>
            </a:r>
            <a:br>
              <a:rPr lang="en-US" altLang="ko-KR" sz="4000" dirty="0">
                <a:solidFill>
                  <a:schemeClr val="tx1"/>
                </a:solidFill>
                <a:effectLst/>
              </a:rPr>
            </a:br>
            <a:endParaRPr lang="ko-KR" altLang="en-US" sz="3600" dirty="0">
              <a:solidFill>
                <a:schemeClr val="tx1"/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419872" y="4941168"/>
            <a:ext cx="5414978" cy="104299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주 </a:t>
            </a:r>
            <a:r>
              <a:rPr lang="ko-KR" altLang="en-US" dirty="0" err="1" smtClean="0">
                <a:solidFill>
                  <a:schemeClr val="tx1"/>
                </a:solidFill>
              </a:rPr>
              <a:t>혜</a:t>
            </a:r>
            <a:r>
              <a:rPr lang="ko-KR" altLang="en-US" dirty="0" smtClean="0">
                <a:solidFill>
                  <a:schemeClr val="tx1"/>
                </a:solidFill>
              </a:rPr>
              <a:t> 주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연구의 필요성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우리나라의 </a:t>
            </a:r>
            <a:r>
              <a:rPr lang="ko-KR" altLang="en-US" dirty="0"/>
              <a:t>경우 외국보다 에이즈에 대한 지식수준이 매우 낮을 뿐 아니라 </a:t>
            </a:r>
            <a:r>
              <a:rPr lang="ko-KR" altLang="en-US" dirty="0" err="1"/>
              <a:t>감염인에</a:t>
            </a:r>
            <a:r>
              <a:rPr lang="ko-KR" altLang="en-US" dirty="0"/>
              <a:t> 대한 편견</a:t>
            </a:r>
            <a:r>
              <a:rPr lang="en-US" altLang="ko-KR" dirty="0"/>
              <a:t>, </a:t>
            </a:r>
            <a:r>
              <a:rPr lang="ko-KR" altLang="en-US" dirty="0"/>
              <a:t>낙인</a:t>
            </a:r>
            <a:r>
              <a:rPr lang="en-US" altLang="ko-KR" dirty="0"/>
              <a:t>, </a:t>
            </a:r>
            <a:r>
              <a:rPr lang="ko-KR" altLang="en-US" dirty="0"/>
              <a:t>차별 의식이 </a:t>
            </a:r>
            <a:r>
              <a:rPr lang="ko-KR" altLang="en-US" dirty="0" smtClean="0"/>
              <a:t>심하여 우리나라 </a:t>
            </a:r>
            <a:r>
              <a:rPr lang="ko-KR" altLang="en-US" dirty="0" err="1"/>
              <a:t>감염인들의</a:t>
            </a:r>
            <a:r>
              <a:rPr lang="ko-KR" altLang="en-US" dirty="0"/>
              <a:t> 삶의 질은 다른 질환자의 삶의 질에 비해 크게 낮은 것으로 보고되고 </a:t>
            </a:r>
            <a:r>
              <a:rPr lang="ko-KR" altLang="en-US" dirty="0" smtClean="0"/>
              <a:t>있다</a:t>
            </a:r>
            <a:r>
              <a:rPr lang="en-US" altLang="ko-KR" dirty="0" smtClean="0"/>
              <a:t>. </a:t>
            </a:r>
          </a:p>
          <a:p>
            <a:endParaRPr lang="ko-KR" altLang="en-US" dirty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tx1"/>
                </a:solidFill>
              </a:rPr>
              <a:t>연구의 필요성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계속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한편 가족구성원의 </a:t>
            </a:r>
            <a:r>
              <a:rPr lang="ko-KR" altLang="en-US" dirty="0"/>
              <a:t>질병발생은 가족 전체에 영향을 미치는 한편 가족은 환자의 질병 경과 및 회복에 중요한 역할을 한다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r>
              <a:rPr lang="ko-KR" altLang="en-US" dirty="0" smtClean="0"/>
              <a:t>에이즈는 본인은 </a:t>
            </a:r>
            <a:r>
              <a:rPr lang="ko-KR" altLang="en-US" dirty="0"/>
              <a:t>물론 가족이 겪는 어려움도 다른 질환의 경우보다 크며</a:t>
            </a:r>
            <a:r>
              <a:rPr lang="en-US" altLang="ko-KR" dirty="0"/>
              <a:t>, </a:t>
            </a:r>
            <a:r>
              <a:rPr lang="ko-KR" altLang="en-US" dirty="0"/>
              <a:t>한 가족구성원의 에이즈 감염사실은 가족의 위기를 초래한다</a:t>
            </a:r>
            <a:r>
              <a:rPr lang="en-US" altLang="ko-KR" dirty="0"/>
              <a:t>(1994, Chun). 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3284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tx1"/>
                </a:solidFill>
              </a:rPr>
              <a:t>연구의 필요성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계속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ko-KR" altLang="en-US" dirty="0"/>
              <a:t>감염인 가족에게 적절한 간호를 제공하기 </a:t>
            </a:r>
            <a:r>
              <a:rPr lang="ko-KR" altLang="en-US" dirty="0" smtClean="0"/>
              <a:t>위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해서는 </a:t>
            </a:r>
            <a:r>
              <a:rPr lang="ko-KR" altLang="en-US" dirty="0"/>
              <a:t>감염인 가족의 삶을 심층적으로 </a:t>
            </a:r>
            <a:r>
              <a:rPr lang="ko-KR" altLang="en-US" dirty="0" smtClean="0"/>
              <a:t>이해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하는 </a:t>
            </a:r>
            <a:r>
              <a:rPr lang="ko-KR" altLang="en-US" dirty="0"/>
              <a:t>것이 선행되어야 한다</a:t>
            </a:r>
            <a:r>
              <a:rPr lang="en-US" altLang="ko-KR" dirty="0"/>
              <a:t>. </a:t>
            </a:r>
            <a:r>
              <a:rPr lang="ko-KR" altLang="en-US" dirty="0"/>
              <a:t>그러나 </a:t>
            </a:r>
            <a:r>
              <a:rPr lang="ko-KR" altLang="en-US" dirty="0" smtClean="0"/>
              <a:t>감염인 가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족의 </a:t>
            </a:r>
            <a:r>
              <a:rPr lang="ko-KR" altLang="en-US" dirty="0"/>
              <a:t>삶을 심도 있게 파악한 연구는 전무하다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r>
              <a:rPr lang="en-US" altLang="ko-KR" dirty="0" smtClean="0"/>
              <a:t> </a:t>
            </a:r>
            <a:r>
              <a:rPr lang="ko-KR" altLang="en-US" dirty="0"/>
              <a:t>이는 다른 나라에 비해 에이즈에 대한 </a:t>
            </a:r>
            <a:r>
              <a:rPr lang="ko-KR" altLang="en-US" dirty="0" smtClean="0"/>
              <a:t>편견과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</a:t>
            </a:r>
            <a:r>
              <a:rPr lang="ko-KR" altLang="en-US" dirty="0"/>
              <a:t>잘못된 인식이 심한 우리나라 특성으로 </a:t>
            </a:r>
            <a:r>
              <a:rPr lang="ko-KR" altLang="en-US" dirty="0" smtClean="0"/>
              <a:t>인하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여 </a:t>
            </a:r>
            <a:r>
              <a:rPr lang="ko-KR" altLang="en-US" dirty="0" err="1"/>
              <a:t>감염인은</a:t>
            </a:r>
            <a:r>
              <a:rPr lang="ko-KR" altLang="en-US" dirty="0"/>
              <a:t> 물론 그 가족도 노출을 극도로 </a:t>
            </a:r>
            <a:r>
              <a:rPr lang="ko-KR" altLang="en-US" dirty="0" smtClean="0"/>
              <a:t>꺼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err="1" smtClean="0"/>
              <a:t>려하기</a:t>
            </a:r>
            <a:r>
              <a:rPr lang="ko-KR" altLang="en-US" dirty="0" smtClean="0"/>
              <a:t> </a:t>
            </a:r>
            <a:r>
              <a:rPr lang="ko-KR" altLang="en-US" dirty="0"/>
              <a:t>때문으로 생각된다</a:t>
            </a:r>
            <a:r>
              <a:rPr lang="en-US" altLang="ko-KR" dirty="0"/>
              <a:t>. </a:t>
            </a:r>
            <a:endParaRPr lang="ko-KR" altLang="en-US" dirty="0"/>
          </a:p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11266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연구의 필요성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계속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 </a:t>
            </a:r>
            <a:r>
              <a:rPr lang="ko-KR" altLang="en-US" dirty="0" err="1" smtClean="0"/>
              <a:t>에이즈감염인에게</a:t>
            </a:r>
            <a:r>
              <a:rPr lang="ko-KR" altLang="en-US" dirty="0" smtClean="0"/>
              <a:t>  효과적인 </a:t>
            </a:r>
            <a:r>
              <a:rPr lang="ko-KR" altLang="en-US" dirty="0"/>
              <a:t>간호를 제공하기 위해서는 </a:t>
            </a:r>
            <a:r>
              <a:rPr lang="ko-KR" altLang="en-US" dirty="0" err="1"/>
              <a:t>감염인에게</a:t>
            </a:r>
            <a:r>
              <a:rPr lang="ko-KR" altLang="en-US" dirty="0"/>
              <a:t> 가장 중요한 사회적 지지자원 중에 하나인 가족에게도 적절한 간호가 제공되어야 한다</a:t>
            </a:r>
            <a:r>
              <a:rPr lang="en-US" altLang="ko-KR" dirty="0"/>
              <a:t>. </a:t>
            </a:r>
            <a:r>
              <a:rPr lang="ko-KR" altLang="en-US" dirty="0" smtClean="0"/>
              <a:t>이를 </a:t>
            </a:r>
            <a:r>
              <a:rPr lang="ko-KR" altLang="en-US" dirty="0"/>
              <a:t>위해서는 감염인 가족의 경험을 있는 그대로 이해하는 것이 선행되어야 한다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r>
              <a:rPr lang="ko-KR" altLang="en-US" dirty="0" smtClean="0"/>
              <a:t>이에 </a:t>
            </a:r>
            <a:r>
              <a:rPr lang="ko-KR" altLang="en-US" dirty="0"/>
              <a:t>본 연구는 대상자의 경험세계를 탐구하기에 가장 적절한 연구방법인 현상학적 방법을 통하여 감염인 가족의 경험세계를 총체적이고 심층적으로 이해하고 파악하고자 시도되었다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연구 목적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본 연구의 목적은 현상학적 방법을 이용하여 에이즈 감염인 가족의 실제 경험의 본질과 구조를 밝히는 것이다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r>
              <a:rPr lang="ko-KR" altLang="en-US" dirty="0" smtClean="0"/>
              <a:t>연구질문은 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b="1" dirty="0" smtClean="0"/>
              <a:t>‘</a:t>
            </a:r>
            <a:r>
              <a:rPr lang="ko-KR" altLang="en-US" b="1" dirty="0"/>
              <a:t>에이즈 감염인 가족이 감염사실을 알고 겪게 되는 경험의 본질과 구조는 무엇인가</a:t>
            </a:r>
            <a:r>
              <a:rPr lang="en-US" altLang="ko-KR" b="1" dirty="0"/>
              <a:t>?’ </a:t>
            </a:r>
            <a:endParaRPr lang="en-US" altLang="ko-KR" b="1" dirty="0" smtClean="0"/>
          </a:p>
          <a:p>
            <a:pPr marL="0" indent="0">
              <a:buNone/>
            </a:pPr>
            <a:r>
              <a:rPr lang="ko-KR" altLang="en-US" dirty="0" err="1" smtClean="0"/>
              <a:t>였다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en-US" altLang="ko-KR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연구 설계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  </a:t>
            </a:r>
            <a:r>
              <a:rPr lang="ko-KR" altLang="en-US" dirty="0"/>
              <a:t>본 연구는 에이즈 감염인 가족의 경험을 총체적으로 이해하고자 현상학적 방법을 적용한 질적 연구이다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연구 참여자와 자료 수집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본 연구에서는 </a:t>
            </a:r>
            <a:r>
              <a:rPr lang="ko-KR" altLang="en-US" b="1" dirty="0" smtClean="0"/>
              <a:t>개인 심층면담방법</a:t>
            </a:r>
            <a:r>
              <a:rPr lang="ko-KR" altLang="en-US" dirty="0" smtClean="0"/>
              <a:t>을 이용하여 자료수집을 하였다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endParaRPr lang="en-US" altLang="ko-KR" dirty="0" smtClean="0"/>
          </a:p>
          <a:p>
            <a:r>
              <a:rPr lang="ko-KR" altLang="en-US" dirty="0" smtClean="0"/>
              <a:t>이론적으로 적합한 대상자를 인위적으로 </a:t>
            </a:r>
            <a:r>
              <a:rPr lang="ko-KR" altLang="en-US" dirty="0" err="1" smtClean="0"/>
              <a:t>표집하였으며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연구 참여자는 에이즈에 감염인 가족  </a:t>
            </a:r>
            <a:r>
              <a:rPr lang="en-US" altLang="ko-KR" dirty="0" smtClean="0"/>
              <a:t>5</a:t>
            </a:r>
            <a:r>
              <a:rPr lang="ko-KR" altLang="en-US" dirty="0" smtClean="0"/>
              <a:t>명이었다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tx1"/>
                </a:solidFill>
              </a:rPr>
              <a:t>개인심층면담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>
                <a:latin typeface="+mn-ea"/>
              </a:rPr>
              <a:t>연구의 목적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익명성과 비밀 보장과 토의내용은 연구목적으로만 사용됨을 설명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토의내용 녹음에 대하여 동의를 받았으며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토의 도중 중지하고 싶을 때는 언제라도 끝낼 수 있다는 것에 대하여 설명하고 동의서에 서명을 받음으로써 비밀보장과 참여의 자발성을 </a:t>
            </a:r>
            <a:r>
              <a:rPr lang="ko-KR" altLang="en-US" dirty="0" smtClean="0">
                <a:latin typeface="+mn-ea"/>
              </a:rPr>
              <a:t>도모하였다</a:t>
            </a:r>
            <a:endParaRPr lang="en-US" altLang="ko-KR" dirty="0" smtClean="0">
              <a:latin typeface="+mn-ea"/>
            </a:endParaRPr>
          </a:p>
          <a:p>
            <a:pPr marL="0" indent="0">
              <a:buNone/>
            </a:pPr>
            <a:endParaRPr lang="en-US" altLang="ko-KR" dirty="0" smtClean="0">
              <a:latin typeface="+mn-ea"/>
            </a:endParaRPr>
          </a:p>
          <a:p>
            <a:r>
              <a:rPr lang="ko-KR" altLang="en-US" dirty="0"/>
              <a:t>개인심층면담이 끝난 후 약간의 사례비를 지급하였다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자료 분석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525963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본 연구에서 사용한 분석방법은 </a:t>
            </a:r>
            <a:r>
              <a:rPr lang="ko-KR" altLang="en-US" dirty="0"/>
              <a:t>간호학분야의 현상학 연구에서 가장 보편적으로 사용하고 있는 </a:t>
            </a:r>
            <a:r>
              <a:rPr lang="en-US" altLang="ko-KR" b="1" dirty="0" err="1"/>
              <a:t>Colaizzi</a:t>
            </a:r>
            <a:r>
              <a:rPr lang="en-US" altLang="ko-KR" b="1" dirty="0"/>
              <a:t>(1978)</a:t>
            </a:r>
            <a:r>
              <a:rPr lang="ko-KR" altLang="en-US" b="1" dirty="0"/>
              <a:t>의 분석방법</a:t>
            </a:r>
            <a:r>
              <a:rPr lang="ko-KR" altLang="en-US" dirty="0"/>
              <a:t>을 사용하였다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자료 분석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계속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7504" y="1268760"/>
            <a:ext cx="9036496" cy="5589240"/>
          </a:xfrm>
        </p:spPr>
        <p:txBody>
          <a:bodyPr>
            <a:normAutofit/>
          </a:bodyPr>
          <a:lstStyle/>
          <a:p>
            <a:r>
              <a:rPr lang="ko-KR" altLang="en-US" dirty="0"/>
              <a:t>분석과정에서 녹음된 진술내용을 반복해서 읽으며 의미 있다고 생각되는 부분에 밑줄을 그은 후 감염인 가족의 경험과 직접적으로 관련 있는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b="1" dirty="0"/>
              <a:t> </a:t>
            </a:r>
            <a:r>
              <a:rPr lang="en-US" altLang="ko-KR" b="1" dirty="0" smtClean="0"/>
              <a:t>  </a:t>
            </a:r>
            <a:r>
              <a:rPr lang="ko-KR" altLang="en-US" b="1" dirty="0" smtClean="0"/>
              <a:t>의미 </a:t>
            </a:r>
            <a:r>
              <a:rPr lang="ko-KR" altLang="en-US" b="1" dirty="0"/>
              <a:t>있는 진술</a:t>
            </a:r>
            <a:r>
              <a:rPr lang="ko-KR" altLang="en-US" dirty="0"/>
              <a:t>을 추출하였다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r>
              <a:rPr lang="ko-KR" altLang="en-US" dirty="0" smtClean="0"/>
              <a:t>추출된 </a:t>
            </a:r>
            <a:r>
              <a:rPr lang="ko-KR" altLang="en-US" dirty="0"/>
              <a:t>문장과 구절들로부터 </a:t>
            </a:r>
            <a:r>
              <a:rPr lang="ko-KR" altLang="en-US" b="1" dirty="0"/>
              <a:t>구성된 의미</a:t>
            </a:r>
            <a:r>
              <a:rPr lang="ko-KR" altLang="en-US" dirty="0"/>
              <a:t>를 형성한 후 </a:t>
            </a:r>
            <a:endParaRPr lang="en-US" altLang="ko-KR" dirty="0" smtClean="0"/>
          </a:p>
          <a:p>
            <a:r>
              <a:rPr lang="ko-KR" altLang="en-US" b="1" dirty="0" smtClean="0"/>
              <a:t>주제</a:t>
            </a:r>
            <a:r>
              <a:rPr lang="ko-KR" altLang="en-US" dirty="0" smtClean="0"/>
              <a:t>를 </a:t>
            </a:r>
            <a:r>
              <a:rPr lang="ko-KR" altLang="en-US" dirty="0"/>
              <a:t>도출하고 </a:t>
            </a:r>
            <a:endParaRPr lang="en-US" altLang="ko-KR" dirty="0" smtClean="0"/>
          </a:p>
          <a:p>
            <a:r>
              <a:rPr lang="ko-KR" altLang="en-US" b="1" dirty="0" smtClean="0"/>
              <a:t>주제모음</a:t>
            </a:r>
            <a:r>
              <a:rPr lang="ko-KR" altLang="en-US" dirty="0" smtClean="0"/>
              <a:t>으로 </a:t>
            </a:r>
            <a:r>
              <a:rPr lang="ko-KR" altLang="en-US" dirty="0"/>
              <a:t>범주화하였다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r>
              <a:rPr lang="ko-KR" altLang="en-US" dirty="0" smtClean="0"/>
              <a:t>이러한 </a:t>
            </a:r>
            <a:r>
              <a:rPr lang="ko-KR" altLang="en-US" dirty="0"/>
              <a:t>일련의 과정을 진행하면서 참여자 개개인의 경험을 반복하여 읽고 숙고하였다</a:t>
            </a:r>
            <a:r>
              <a:rPr lang="en-US" altLang="ko-KR" dirty="0"/>
              <a:t>. 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자료 분석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계속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600200"/>
            <a:ext cx="8291264" cy="5069160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분석과정의 마지막 단계로 연구의 </a:t>
            </a:r>
            <a:r>
              <a:rPr lang="ko-KR" altLang="en-US" b="1" dirty="0" smtClean="0"/>
              <a:t>타당성 확보를 </a:t>
            </a:r>
            <a:r>
              <a:rPr lang="ko-KR" altLang="en-US" dirty="0" smtClean="0"/>
              <a:t>위해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1) </a:t>
            </a:r>
            <a:r>
              <a:rPr lang="ko-KR" altLang="en-US" dirty="0" smtClean="0"/>
              <a:t>연구결과에 대해 상담에 관여하고 있는 </a:t>
            </a:r>
            <a:r>
              <a:rPr lang="en-US" altLang="ko-KR" dirty="0" smtClean="0"/>
              <a:t>1</a:t>
            </a:r>
            <a:r>
              <a:rPr lang="ko-KR" altLang="en-US" dirty="0" smtClean="0"/>
              <a:t>명의 </a:t>
            </a:r>
            <a:r>
              <a:rPr lang="ko-KR" altLang="en-US" b="1" dirty="0" smtClean="0"/>
              <a:t>에이즈전문가</a:t>
            </a:r>
            <a:r>
              <a:rPr lang="ko-KR" altLang="en-US" dirty="0" smtClean="0"/>
              <a:t>로부터 자문을 받았으며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2)</a:t>
            </a:r>
            <a:r>
              <a:rPr lang="ko-KR" altLang="en-US" dirty="0" smtClean="0"/>
              <a:t> </a:t>
            </a:r>
            <a:r>
              <a:rPr lang="ko-KR" altLang="en-US" b="1" dirty="0" smtClean="0"/>
              <a:t>현상학연구의 전문가</a:t>
            </a:r>
            <a:r>
              <a:rPr lang="ko-KR" altLang="en-US" dirty="0" smtClean="0"/>
              <a:t>인 </a:t>
            </a:r>
            <a:r>
              <a:rPr lang="en-US" altLang="ko-KR" dirty="0" smtClean="0"/>
              <a:t>1</a:t>
            </a:r>
            <a:r>
              <a:rPr lang="ko-KR" altLang="en-US" dirty="0" smtClean="0"/>
              <a:t>명의 간호학과 교수로부터 자료분석에 대한 조언을 받았고</a:t>
            </a:r>
            <a:r>
              <a:rPr lang="en-US" altLang="ko-KR" dirty="0" smtClean="0"/>
              <a:t>, </a:t>
            </a:r>
          </a:p>
          <a:p>
            <a:pPr marL="0" indent="0">
              <a:buNone/>
            </a:pPr>
            <a:r>
              <a:rPr lang="en-US" altLang="ko-KR" dirty="0" smtClean="0">
                <a:solidFill>
                  <a:srgbClr val="0070C0"/>
                </a:solidFill>
              </a:rPr>
              <a:t>3) </a:t>
            </a:r>
            <a:r>
              <a:rPr lang="ko-KR" altLang="en-US" b="1" dirty="0" smtClean="0">
                <a:solidFill>
                  <a:srgbClr val="0070C0"/>
                </a:solidFill>
              </a:rPr>
              <a:t>연구 </a:t>
            </a:r>
            <a:r>
              <a:rPr lang="ko-KR" altLang="en-US" b="1" dirty="0">
                <a:solidFill>
                  <a:srgbClr val="0070C0"/>
                </a:solidFill>
              </a:rPr>
              <a:t>참여자 중 </a:t>
            </a:r>
            <a:r>
              <a:rPr lang="en-US" altLang="ko-KR" b="1" dirty="0">
                <a:solidFill>
                  <a:srgbClr val="0070C0"/>
                </a:solidFill>
              </a:rPr>
              <a:t>1</a:t>
            </a:r>
            <a:r>
              <a:rPr lang="ko-KR" altLang="en-US" b="1" dirty="0">
                <a:solidFill>
                  <a:srgbClr val="0070C0"/>
                </a:solidFill>
              </a:rPr>
              <a:t>명에게 분석결과를 보여주어 연구자의 분석이 적절한지 </a:t>
            </a:r>
            <a:r>
              <a:rPr lang="ko-KR" altLang="en-US" b="1" dirty="0" smtClean="0">
                <a:solidFill>
                  <a:srgbClr val="0070C0"/>
                </a:solidFill>
              </a:rPr>
              <a:t>확인하는 </a:t>
            </a:r>
            <a:r>
              <a:rPr lang="ko-KR" altLang="en-US" b="1" dirty="0">
                <a:solidFill>
                  <a:srgbClr val="0070C0"/>
                </a:solidFill>
              </a:rPr>
              <a:t>절차를 거쳤다</a:t>
            </a:r>
            <a:r>
              <a:rPr lang="en-US" altLang="ko-KR" b="1" dirty="0">
                <a:solidFill>
                  <a:srgbClr val="0070C0"/>
                </a:solidFill>
              </a:rPr>
              <a:t>. </a:t>
            </a:r>
          </a:p>
          <a:p>
            <a:endParaRPr lang="ko-KR" altLang="en-US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02832" cy="850106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/>
                </a:solidFill>
                <a:effectLst/>
              </a:rPr>
              <a:t>중요한 진술 추출하기</a:t>
            </a:r>
            <a:endParaRPr lang="ko-KR" altLang="en-US" sz="3200" dirty="0">
              <a:solidFill>
                <a:schemeClr val="tx1"/>
              </a:solidFill>
              <a:effectLst/>
            </a:endParaRPr>
          </a:p>
        </p:txBody>
      </p:sp>
      <p:pic>
        <p:nvPicPr>
          <p:cNvPr id="4" name="그림 3" descr="1-B_2.jpg"/>
          <p:cNvPicPr>
            <a:picLocks noChangeAspect="1"/>
          </p:cNvPicPr>
          <p:nvPr/>
        </p:nvPicPr>
        <p:blipFill>
          <a:blip r:embed="rId2" cstate="print"/>
          <a:srcRect b="48950"/>
          <a:stretch>
            <a:fillRect/>
          </a:stretch>
        </p:blipFill>
        <p:spPr>
          <a:xfrm>
            <a:off x="683568" y="1340767"/>
            <a:ext cx="7776864" cy="511051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107504" y="0"/>
          <a:ext cx="8856983" cy="6918058"/>
        </p:xfrm>
        <a:graphic>
          <a:graphicData uri="http://schemas.openxmlformats.org/drawingml/2006/table">
            <a:tbl>
              <a:tblPr/>
              <a:tblGrid>
                <a:gridCol w="4104456"/>
                <a:gridCol w="3960440"/>
                <a:gridCol w="216024"/>
                <a:gridCol w="576063"/>
              </a:tblGrid>
              <a:tr h="22930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지옥에 떨어진 거 같은 기분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(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막 여러 가지 안 좋은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....)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감염사실을 알고 충격을 받았다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충격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8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감염인의 가족들은 감염사실을 알게 되면서 충격과 함께 복합적인 감정을 경험한다</a:t>
                      </a:r>
                      <a:r>
                        <a:rPr lang="en-US" altLang="ko-KR" sz="105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=&gt;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인정할 수 없는 현실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13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내 식구들과는 거리가 먼 것으로 생각했었다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아무 감정이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...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아무 얘기도 하고 싶지 않고 받아들여지지도 않고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...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에이즈가 우리 가족과는 무관하다고 생각했기 때문에 충격을 받았다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160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충격이었다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청천벽력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충격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기절상태였어요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머릿속이 텅 빔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앞이 </a:t>
                      </a:r>
                      <a:r>
                        <a:rPr lang="ko-KR" altLang="en-US" sz="800" dirty="0" err="1">
                          <a:solidFill>
                            <a:srgbClr val="000000"/>
                          </a:solidFill>
                          <a:latin typeface="함초롬바탕"/>
                        </a:rPr>
                        <a:t>캄캄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엄청난 충격을 받았다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462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충격이었다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상상도 못했던 일이라 충격이 컸다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청천벽력이었다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충격이 너무 심했다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엄청난 충격이었다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에이즈에 대해 이전에 알고 있던 이미지 때문에 놀라움을 느꼈다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에이즈에 대한 기존 이미지로 인해 놀랐다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함초롬바탕"/>
                        </a:rPr>
                        <a:t>어떻게 해야 하나 당황스러웠지만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함초롬바탕"/>
                        </a:rPr>
                        <a:t>...</a:t>
                      </a:r>
                      <a:endParaRPr lang="ko-KR" altLang="en-US" sz="800" dirty="0">
                        <a:solidFill>
                          <a:schemeClr val="tx1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감염사실을 알고 당황하였다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160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당황스러웠다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462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공포라는 게 이렇게 심한 줄 몰랐어요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.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솔직히 이러다 죽겟다는 생각이 들더라구요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감염사실을 알게 되었을 때 공포감을 느꼈다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정신과치료를 받았어요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충격 받아서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.... 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엄청난 충격으로 우울증에 걸려 정신과 치료를 받았다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수치심을 느꼈다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집안의 수치라고 느꼈다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가족의 감염사실을 알게 되었을 때 집안의 수치라고 느꼈다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수치심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에이즈에 대해 이전에 알고 있던 이미지 때문에 수치심을 느꼈다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에이즈에 대한 기존의 이미지 때문에 수치심을 느꼈다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주위사람들에게 창피함을 느꼈다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창피했다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원인 때문에 챙피함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,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에이즈원인에 대한 편견으로 인해 창피함을 느꼈다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처음엔 동생의 감염사실이 친구들에게 창피했다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처음에 가족의 감염사실에 대해 창피함을 느꼈다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처음엔 안 창피하다고 그러면 거짓말이죠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창피하고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....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미웠다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증오심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원망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감염사실을 알고 감염자가 미웠다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 (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증오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원망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)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분 노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화가 났다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화가 나고 원망스러웠다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어떻게 그럴 수가 있냐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?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감염사실을 알고 화가 나고 원망스러웠다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감염의 문제로 인해 화가 나고 패주고 싶어짐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감염사실을 알고 몹시 화가 났다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160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병의 원인 때문에 화가 난다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병의 원인 때문에 화가 난다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900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배신감이 느껴졌다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감염사실을 알고 배신감을 느꼈다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처참하게 죽어야 하는 장면이 떠올라서 측은하고 딱하고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.... 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감염사실을 알게 되자 감염인의 처참한 죽음이 연상되어 측은함을 느꼈다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연민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동생이 죽을 것 같아서 불쌍했다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인생이 불쌍하죠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,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한마디로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...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 err="1">
                          <a:solidFill>
                            <a:srgbClr val="000000"/>
                          </a:solidFill>
                          <a:latin typeface="함초롬바탕"/>
                        </a:rPr>
                        <a:t>감염인이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 곧 죽으리라는 생각에 불쌍함을 느꼈다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 (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불쌍했다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.)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160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안타깝고 불쌍함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 err="1">
                          <a:solidFill>
                            <a:srgbClr val="000000"/>
                          </a:solidFill>
                          <a:latin typeface="함초롬바탕"/>
                        </a:rPr>
                        <a:t>감염인이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 안타깝고 불쌍했다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남편 보면 참 안됐다라는 생각이 들더라구요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 err="1">
                          <a:solidFill>
                            <a:srgbClr val="000000"/>
                          </a:solidFill>
                          <a:latin typeface="함초롬바탕"/>
                        </a:rPr>
                        <a:t>감염인이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 불쌍하게 여겨진다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160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282828"/>
                          </a:solidFill>
                          <a:latin typeface="함초롬바탕"/>
                        </a:rPr>
                        <a:t>불쌍한 마음도 든다</a:t>
                      </a:r>
                      <a:r>
                        <a:rPr lang="en-US" altLang="ko-KR" sz="800" dirty="0">
                          <a:solidFill>
                            <a:srgbClr val="282828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160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282828"/>
                          </a:solidFill>
                          <a:latin typeface="함초롬바탕"/>
                        </a:rPr>
                        <a:t>불쌍하다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811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함초롬바탕"/>
                        </a:rPr>
                        <a:t>살고 싶어하는 당사자에게 애처러움이 느껴졌다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 err="1">
                          <a:solidFill>
                            <a:srgbClr val="000000"/>
                          </a:solidFill>
                          <a:latin typeface="함초롬바탕"/>
                        </a:rPr>
                        <a:t>감염인에게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 애처로움이 느껴졌다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.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120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삶에 대해 애착을 갖는 </a:t>
                      </a:r>
                      <a:r>
                        <a:rPr lang="ko-KR" altLang="en-US" sz="800" dirty="0" err="1">
                          <a:solidFill>
                            <a:srgbClr val="000000"/>
                          </a:solidFill>
                          <a:latin typeface="함초롬바탕"/>
                        </a:rPr>
                        <a:t>감염인이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함초롬바탕"/>
                        </a:rPr>
                        <a:t> 애처롭게 느껴졌다</a:t>
                      </a:r>
                    </a:p>
                  </a:txBody>
                  <a:tcPr marL="17141" marR="17141" marT="4739" marB="47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>
            <a:spLocks noChangeArrowheads="1"/>
          </p:cNvSpPr>
          <p:nvPr/>
        </p:nvSpPr>
        <p:spPr bwMode="auto">
          <a:xfrm>
            <a:off x="107504" y="336441"/>
            <a:ext cx="8688597" cy="661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1" lang="ko-KR" altLang="en-US" sz="2000" b="1" i="0" u="none" strike="noStrike" cap="none" normalizeH="0" baseline="0" dirty="0" smtClean="0">
                <a:ln>
                  <a:noFill/>
                </a:ln>
                <a:effectLst/>
                <a:latin typeface="+mn-ea"/>
              </a:rPr>
              <a:t>연구결과의 추상화 과정</a:t>
            </a:r>
            <a:endParaRPr kumimoji="1" lang="en-US" altLang="ko-KR" sz="2000" b="1" i="0" u="none" strike="noStrike" cap="none" normalizeH="0" baseline="0" dirty="0" smtClean="0">
              <a:ln>
                <a:noFill/>
              </a:ln>
              <a:effectLst/>
              <a:latin typeface="+mn-ea"/>
            </a:endParaRPr>
          </a:p>
          <a:p>
            <a:pPr marL="342900" marR="0" lvl="0" indent="-34290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ea"/>
            </a:endParaRPr>
          </a:p>
          <a:p>
            <a:pPr marL="342900" marR="0" lvl="0" indent="-34290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HIV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감염인 가족은 감염사실을 알게 되면서 충격과 함께 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(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수치심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화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혐오감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연민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미안함 등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)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여러 가지 감정을 복합적으로 경험한다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.</a:t>
            </a:r>
          </a:p>
          <a:p>
            <a:pPr marL="342900" marR="0" lvl="0" indent="-34290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1. </a:t>
            </a:r>
            <a:r>
              <a:rPr kumimoji="1" lang="ko-KR" altLang="en-US" sz="1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믿어지지 않는 감염사실</a:t>
            </a:r>
            <a:r>
              <a:rPr kumimoji="1" lang="en-US" altLang="ko-KR" sz="1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뜻밖의 감염사실 발견</a:t>
            </a:r>
            <a:endParaRPr kumimoji="1" lang="ko-KR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-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충격과 수치심</a:t>
            </a:r>
            <a:endParaRPr kumimoji="1" lang="ko-KR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- </a:t>
            </a:r>
            <a:r>
              <a:rPr kumimoji="1" lang="ko-KR" altLang="en-US" sz="16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감염인에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 대한 분노와 연민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(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이중의 감정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상반되는 감정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)</a:t>
            </a:r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 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1. </a:t>
            </a:r>
            <a:r>
              <a:rPr kumimoji="1" lang="ko-KR" altLang="en-US" sz="1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믿어지지 않는 감염사실</a:t>
            </a:r>
            <a:r>
              <a:rPr kumimoji="1" lang="en-US" altLang="ko-KR" sz="1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, </a:t>
            </a:r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-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충격과 수치심</a:t>
            </a:r>
            <a:endParaRPr kumimoji="1" lang="ko-KR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- </a:t>
            </a:r>
            <a:r>
              <a:rPr kumimoji="1" lang="ko-KR" altLang="en-US" sz="16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감염인에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 대한 분노와 연민</a:t>
            </a:r>
            <a:endParaRPr kumimoji="1" lang="ko-KR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  </a:t>
            </a:r>
            <a:endParaRPr kumimoji="1" lang="ko-KR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  </a:t>
            </a:r>
            <a:endParaRPr kumimoji="1" lang="ko-KR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1. </a:t>
            </a:r>
            <a:r>
              <a:rPr kumimoji="1" lang="ko-KR" altLang="en-US" sz="1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에이즈</a:t>
            </a:r>
            <a:r>
              <a:rPr kumimoji="1" lang="en-US" altLang="ko-KR" sz="1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? </a:t>
            </a:r>
            <a:r>
              <a:rPr kumimoji="1" lang="ko-KR" altLang="en-US" sz="1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절대 인정할 수 없는 현실 </a:t>
            </a:r>
            <a:endParaRPr kumimoji="1" lang="ko-KR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-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충격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공포 그리고 수치심</a:t>
            </a:r>
            <a:endParaRPr kumimoji="1" lang="ko-KR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- </a:t>
            </a:r>
            <a:r>
              <a:rPr kumimoji="1" lang="ko-KR" altLang="en-US" sz="16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감염인에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 대한 분노와 연민</a:t>
            </a:r>
            <a:endParaRPr kumimoji="1" lang="ko-KR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  </a:t>
            </a:r>
            <a:endParaRPr kumimoji="1" lang="en-US" altLang="ko-KR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1. </a:t>
            </a:r>
            <a:r>
              <a:rPr kumimoji="1" lang="ko-KR" alt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인정할 수 없는 현실 </a:t>
            </a:r>
            <a:endParaRPr kumimoji="1" lang="ko-KR" alt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- </a:t>
            </a:r>
            <a:r>
              <a:rPr kumimoji="1" lang="ko-KR" alt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충격과 수치심</a:t>
            </a:r>
            <a:endParaRPr kumimoji="1" lang="ko-KR" alt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- </a:t>
            </a:r>
            <a:r>
              <a:rPr kumimoji="1" lang="ko-KR" alt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분노 후에 오는 연민</a:t>
            </a:r>
            <a:endParaRPr kumimoji="1" lang="ko-KR" alt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  </a:t>
            </a:r>
            <a:endParaRPr kumimoji="1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</a:rPr>
              <a:t>  </a:t>
            </a:r>
            <a:endParaRPr kumimoji="1" lang="ko-KR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5" name="아래쪽 화살표 4"/>
          <p:cNvSpPr/>
          <p:nvPr/>
        </p:nvSpPr>
        <p:spPr>
          <a:xfrm>
            <a:off x="4283968" y="1484784"/>
            <a:ext cx="216024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아래쪽 화살표 6"/>
          <p:cNvSpPr/>
          <p:nvPr/>
        </p:nvSpPr>
        <p:spPr>
          <a:xfrm>
            <a:off x="4283968" y="2708920"/>
            <a:ext cx="216024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아래쪽 화살표 7"/>
          <p:cNvSpPr/>
          <p:nvPr/>
        </p:nvSpPr>
        <p:spPr>
          <a:xfrm>
            <a:off x="4283968" y="3933056"/>
            <a:ext cx="216024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아래쪽 화살표 8"/>
          <p:cNvSpPr/>
          <p:nvPr/>
        </p:nvSpPr>
        <p:spPr>
          <a:xfrm>
            <a:off x="4283968" y="5229200"/>
            <a:ext cx="216024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연구 결과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309409"/>
            <a:ext cx="8291264" cy="50719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dirty="0" smtClean="0"/>
              <a:t>본 연구에서 도출된 에이즈 </a:t>
            </a:r>
            <a:r>
              <a:rPr lang="ko-KR" altLang="en-US" dirty="0"/>
              <a:t>감염인 가족의 </a:t>
            </a:r>
            <a:r>
              <a:rPr lang="ko-KR" altLang="en-US" dirty="0" smtClean="0"/>
              <a:t>경험은 다음과 </a:t>
            </a:r>
            <a:r>
              <a:rPr lang="ko-KR" altLang="en-US" dirty="0"/>
              <a:t>같이 </a:t>
            </a:r>
            <a:r>
              <a:rPr lang="en-US" altLang="ko-KR" b="1" dirty="0"/>
              <a:t>6</a:t>
            </a:r>
            <a:r>
              <a:rPr lang="ko-KR" altLang="en-US" b="1" dirty="0"/>
              <a:t>개의 </a:t>
            </a:r>
            <a:r>
              <a:rPr lang="ko-KR" altLang="en-US" b="1" dirty="0" smtClean="0"/>
              <a:t>주제모음</a:t>
            </a:r>
            <a:r>
              <a:rPr lang="ko-KR" altLang="en-US" dirty="0" smtClean="0"/>
              <a:t>이다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fontAlgn="base"/>
            <a:r>
              <a:rPr lang="ko-KR" altLang="en-US" dirty="0" smtClean="0"/>
              <a:t>인정할 </a:t>
            </a:r>
            <a:r>
              <a:rPr lang="ko-KR" altLang="en-US" dirty="0"/>
              <a:t>수 없는 </a:t>
            </a:r>
            <a:r>
              <a:rPr lang="ko-KR" altLang="en-US" dirty="0" smtClean="0"/>
              <a:t>현실 </a:t>
            </a:r>
            <a:endParaRPr lang="en-US" altLang="ko-KR" dirty="0" smtClean="0"/>
          </a:p>
          <a:p>
            <a:pPr fontAlgn="base"/>
            <a:r>
              <a:rPr lang="ko-KR" altLang="en-US" dirty="0" smtClean="0"/>
              <a:t>숨기고 </a:t>
            </a:r>
            <a:r>
              <a:rPr lang="ko-KR" altLang="en-US" dirty="0"/>
              <a:t>가슴속에 묻어야 하는 </a:t>
            </a:r>
            <a:r>
              <a:rPr lang="ko-KR" altLang="en-US" dirty="0" smtClean="0"/>
              <a:t>병 </a:t>
            </a:r>
            <a:endParaRPr lang="en-US" altLang="ko-KR" dirty="0" smtClean="0"/>
          </a:p>
          <a:p>
            <a:pPr fontAlgn="base"/>
            <a:r>
              <a:rPr lang="ko-KR" altLang="en-US" dirty="0" smtClean="0"/>
              <a:t>체념적 </a:t>
            </a:r>
            <a:r>
              <a:rPr lang="ko-KR" altLang="en-US" dirty="0"/>
              <a:t>수용과 끝없는 </a:t>
            </a:r>
            <a:r>
              <a:rPr lang="ko-KR" altLang="en-US" dirty="0" smtClean="0"/>
              <a:t>돌봄</a:t>
            </a:r>
            <a:endParaRPr lang="ko-KR" altLang="en-US" dirty="0"/>
          </a:p>
          <a:p>
            <a:pPr fontAlgn="base"/>
            <a:r>
              <a:rPr lang="ko-KR" altLang="en-US" dirty="0" smtClean="0"/>
              <a:t>상대적이며 </a:t>
            </a:r>
            <a:r>
              <a:rPr lang="ko-KR" altLang="en-US" dirty="0"/>
              <a:t>절대적인 </a:t>
            </a:r>
            <a:r>
              <a:rPr lang="ko-KR" altLang="en-US" dirty="0" smtClean="0"/>
              <a:t>부담감 </a:t>
            </a:r>
            <a:endParaRPr lang="en-US" altLang="ko-KR" dirty="0" smtClean="0"/>
          </a:p>
          <a:p>
            <a:pPr fontAlgn="base"/>
            <a:r>
              <a:rPr lang="ko-KR" altLang="en-US" dirty="0" smtClean="0"/>
              <a:t>저버릴 </a:t>
            </a:r>
            <a:r>
              <a:rPr lang="ko-KR" altLang="en-US" dirty="0"/>
              <a:t>수 없는 가족의 </a:t>
            </a:r>
            <a:r>
              <a:rPr lang="ko-KR" altLang="en-US" dirty="0" smtClean="0"/>
              <a:t>도리</a:t>
            </a:r>
            <a:endParaRPr lang="ko-KR" altLang="en-US" dirty="0"/>
          </a:p>
          <a:p>
            <a:pPr fontAlgn="base"/>
            <a:r>
              <a:rPr lang="ko-KR" altLang="en-US" dirty="0" smtClean="0"/>
              <a:t>더욱 </a:t>
            </a:r>
            <a:r>
              <a:rPr lang="ko-KR" altLang="en-US" dirty="0"/>
              <a:t>절실한 포용과 </a:t>
            </a:r>
            <a:r>
              <a:rPr lang="ko-KR" altLang="en-US" dirty="0" smtClean="0"/>
              <a:t>이해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0" y="-99392"/>
            <a:ext cx="9144000" cy="6957392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</a:rPr>
              <a:t>제</a:t>
            </a:r>
            <a:r>
              <a:rPr lang="en-US" altLang="ko-KR" sz="2800" dirty="0" smtClean="0">
                <a:solidFill>
                  <a:schemeClr val="tx1"/>
                </a:solidFill>
              </a:rPr>
              <a:t>1</a:t>
            </a:r>
            <a:r>
              <a:rPr lang="ko-KR" altLang="en-US" sz="2800" dirty="0" smtClean="0">
                <a:solidFill>
                  <a:schemeClr val="tx1"/>
                </a:solidFill>
              </a:rPr>
              <a:t>주제모음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ko-KR" altLang="en-US" sz="4000" dirty="0" smtClean="0">
                <a:solidFill>
                  <a:schemeClr val="tx1"/>
                </a:solidFill>
              </a:rPr>
              <a:t>인정할 </a:t>
            </a:r>
            <a:r>
              <a:rPr lang="ko-KR" altLang="en-US" sz="4000" dirty="0">
                <a:solidFill>
                  <a:schemeClr val="tx1"/>
                </a:solidFill>
              </a:rPr>
              <a:t>수 없는 </a:t>
            </a:r>
            <a:r>
              <a:rPr lang="ko-KR" altLang="en-US" sz="4000" dirty="0" smtClean="0">
                <a:solidFill>
                  <a:schemeClr val="tx1"/>
                </a:solidFill>
              </a:rPr>
              <a:t>현실</a:t>
            </a:r>
            <a:r>
              <a:rPr lang="en-US" altLang="ko-KR" sz="4000" dirty="0" smtClean="0">
                <a:solidFill>
                  <a:schemeClr val="tx1"/>
                </a:solidFill>
              </a:rPr>
              <a:t/>
            </a:r>
            <a:br>
              <a:rPr lang="en-US" altLang="ko-KR" sz="4000" dirty="0" smtClean="0">
                <a:solidFill>
                  <a:schemeClr val="tx1"/>
                </a:solidFill>
              </a:rPr>
            </a:br>
            <a:r>
              <a:rPr lang="en-US" altLang="ko-KR" sz="4000" dirty="0" smtClean="0">
                <a:solidFill>
                  <a:schemeClr val="tx1"/>
                </a:solidFill>
              </a:rPr>
              <a:t>: </a:t>
            </a:r>
            <a:r>
              <a:rPr lang="ko-KR" altLang="en-US" sz="4000" dirty="0" smtClean="0">
                <a:solidFill>
                  <a:schemeClr val="tx1"/>
                </a:solidFill>
              </a:rPr>
              <a:t> </a:t>
            </a:r>
            <a:r>
              <a:rPr lang="ko-KR" altLang="en-US" sz="3200" dirty="0">
                <a:solidFill>
                  <a:schemeClr val="tx1"/>
                </a:solidFill>
                <a:effectLst/>
              </a:rPr>
              <a:t>전혀 상상하지 못했던 가족의 감염사실을 알게 되었을 때 경험하는 가족의 복합적인 감정이다</a:t>
            </a:r>
            <a:r>
              <a:rPr lang="en-US" altLang="ko-KR" sz="3200" dirty="0">
                <a:solidFill>
                  <a:schemeClr val="tx1"/>
                </a:solidFill>
                <a:effectLst/>
              </a:rPr>
              <a:t>. </a:t>
            </a:r>
            <a:r>
              <a:rPr lang="ko-KR" altLang="en-US" sz="3200" dirty="0">
                <a:solidFill>
                  <a:schemeClr val="tx1"/>
                </a:solidFill>
                <a:effectLst/>
              </a:rPr>
              <a:t/>
            </a:r>
            <a:br>
              <a:rPr lang="ko-KR" altLang="en-US" sz="3200" dirty="0">
                <a:solidFill>
                  <a:schemeClr val="tx1"/>
                </a:solidFill>
                <a:effectLst/>
              </a:rPr>
            </a:br>
            <a:endParaRPr lang="ko-KR" alt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946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914400" y="115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0" y="0"/>
            <a:ext cx="9144000" cy="6858000"/>
          </a:xfrm>
        </p:spPr>
        <p:txBody>
          <a:bodyPr>
            <a:normAutofit fontScale="25000" lnSpcReduction="20000"/>
          </a:bodyPr>
          <a:lstStyle/>
          <a:p>
            <a:pPr marL="0" indent="0" fontAlgn="base">
              <a:buNone/>
            </a:pPr>
            <a:endParaRPr lang="en-US" altLang="ko-KR" sz="3800" b="1" dirty="0" smtClean="0"/>
          </a:p>
          <a:p>
            <a:pPr marL="0" indent="0" fontAlgn="base">
              <a:buNone/>
            </a:pPr>
            <a:r>
              <a:rPr lang="ko-KR" altLang="en-US" sz="8000" b="1" dirty="0" smtClean="0"/>
              <a:t>◆</a:t>
            </a:r>
            <a:r>
              <a:rPr lang="ko-KR" altLang="en-US" sz="3800" b="1" dirty="0" smtClean="0"/>
              <a:t>  </a:t>
            </a:r>
            <a:r>
              <a:rPr lang="ko-KR" altLang="en-US" sz="14400" b="1" dirty="0" smtClean="0"/>
              <a:t>충격과 수치심</a:t>
            </a:r>
            <a:endParaRPr lang="en-US" altLang="ko-KR" sz="14400" b="1" dirty="0" smtClean="0"/>
          </a:p>
          <a:p>
            <a:pPr marL="0" indent="0" fontAlgn="base">
              <a:buNone/>
            </a:pPr>
            <a:endParaRPr lang="ko-KR" altLang="en-US" sz="3800" b="1" dirty="0"/>
          </a:p>
          <a:p>
            <a:pPr fontAlgn="base"/>
            <a:r>
              <a:rPr lang="ko-KR" altLang="en-US" sz="11200" dirty="0" smtClean="0"/>
              <a:t>가족들은 에이즈에 </a:t>
            </a:r>
            <a:r>
              <a:rPr lang="ko-KR" altLang="en-US" sz="11200" dirty="0"/>
              <a:t>대한 편견과</a:t>
            </a:r>
            <a:r>
              <a:rPr lang="en-US" altLang="ko-KR" sz="11200" dirty="0"/>
              <a:t> </a:t>
            </a:r>
            <a:r>
              <a:rPr lang="ko-KR" altLang="en-US" sz="11200" dirty="0"/>
              <a:t>선입견</a:t>
            </a:r>
            <a:r>
              <a:rPr lang="en-US" altLang="ko-KR" sz="11200" dirty="0"/>
              <a:t>, </a:t>
            </a:r>
            <a:r>
              <a:rPr lang="ko-KR" altLang="en-US" sz="11200" dirty="0"/>
              <a:t>에이즈가 자기 </a:t>
            </a:r>
            <a:r>
              <a:rPr lang="ko-KR" altLang="en-US" sz="11200" dirty="0" err="1" smtClean="0"/>
              <a:t>가족일이</a:t>
            </a:r>
            <a:r>
              <a:rPr lang="ko-KR" altLang="en-US" sz="11200" dirty="0" smtClean="0"/>
              <a:t> 되리라고는 </a:t>
            </a:r>
            <a:r>
              <a:rPr lang="ko-KR" altLang="en-US" sz="11200" dirty="0"/>
              <a:t>상상도 못했기 </a:t>
            </a:r>
            <a:r>
              <a:rPr lang="ko-KR" altLang="en-US" sz="11200" dirty="0" smtClean="0"/>
              <a:t>때문에 감염사실을 </a:t>
            </a:r>
            <a:r>
              <a:rPr lang="ko-KR" altLang="en-US" sz="11200" dirty="0"/>
              <a:t>알게 되었을 때 엄청난 </a:t>
            </a:r>
            <a:r>
              <a:rPr lang="ko-KR" altLang="en-US" sz="11200" b="1" dirty="0"/>
              <a:t>충격</a:t>
            </a:r>
            <a:r>
              <a:rPr lang="ko-KR" altLang="en-US" sz="11200" dirty="0"/>
              <a:t>을 </a:t>
            </a:r>
            <a:r>
              <a:rPr lang="ko-KR" altLang="en-US" sz="11200" dirty="0" smtClean="0"/>
              <a:t>받는다</a:t>
            </a:r>
            <a:r>
              <a:rPr lang="en-US" altLang="ko-KR" sz="11200" dirty="0" smtClean="0"/>
              <a:t>. </a:t>
            </a:r>
            <a:r>
              <a:rPr lang="ko-KR" altLang="en-US" sz="11200" dirty="0" smtClean="0"/>
              <a:t> 또한 성적으로 </a:t>
            </a:r>
            <a:r>
              <a:rPr lang="ko-KR" altLang="en-US" sz="11200" dirty="0"/>
              <a:t>문란한 사람들이 걸리는 병이라는 에이즈 </a:t>
            </a:r>
            <a:r>
              <a:rPr lang="ko-KR" altLang="en-US" sz="11200" dirty="0" smtClean="0"/>
              <a:t>원인에 </a:t>
            </a:r>
            <a:r>
              <a:rPr lang="ko-KR" altLang="en-US" sz="11200" dirty="0"/>
              <a:t>대한 선입견과 타인의 이목 </a:t>
            </a:r>
            <a:r>
              <a:rPr lang="ko-KR" altLang="en-US" sz="11200" dirty="0" smtClean="0"/>
              <a:t>때문에 </a:t>
            </a:r>
            <a:r>
              <a:rPr lang="ko-KR" altLang="en-US" sz="11200" b="1" dirty="0" smtClean="0"/>
              <a:t>수치심과 </a:t>
            </a:r>
            <a:r>
              <a:rPr lang="ko-KR" altLang="en-US" sz="11200" b="1" dirty="0"/>
              <a:t>혐오감</a:t>
            </a:r>
            <a:r>
              <a:rPr lang="ko-KR" altLang="en-US" sz="11200" dirty="0"/>
              <a:t>을 </a:t>
            </a:r>
            <a:r>
              <a:rPr lang="ko-KR" altLang="en-US" sz="11200" dirty="0" smtClean="0"/>
              <a:t>느끼는데 이들의 수치심은 집안의 </a:t>
            </a:r>
            <a:r>
              <a:rPr lang="ko-KR" altLang="en-US" sz="11200" dirty="0"/>
              <a:t>수치심이었으며</a:t>
            </a:r>
            <a:r>
              <a:rPr lang="en-US" altLang="ko-KR" sz="11200" dirty="0"/>
              <a:t>, </a:t>
            </a:r>
            <a:r>
              <a:rPr lang="ko-KR" altLang="en-US" sz="11200" dirty="0" smtClean="0"/>
              <a:t>이후로 계속된다고 </a:t>
            </a:r>
            <a:r>
              <a:rPr lang="ko-KR" altLang="en-US" sz="11200" dirty="0"/>
              <a:t>진술하였다</a:t>
            </a:r>
            <a:r>
              <a:rPr lang="en-US" altLang="ko-KR" sz="11200" dirty="0"/>
              <a:t>. </a:t>
            </a:r>
            <a:endParaRPr lang="en-US" altLang="ko-KR" sz="11200" dirty="0" smtClean="0"/>
          </a:p>
          <a:p>
            <a:pPr marL="0" indent="0" fontAlgn="base">
              <a:buNone/>
            </a:pPr>
            <a:endParaRPr lang="en-US" altLang="ko-KR" sz="8600" dirty="0" smtClean="0"/>
          </a:p>
          <a:p>
            <a:pPr marL="0" indent="0" fontAlgn="base">
              <a:buNone/>
            </a:pPr>
            <a:r>
              <a:rPr lang="ko-KR" altLang="en-US" sz="8000" b="1" dirty="0"/>
              <a:t>◆ </a:t>
            </a:r>
            <a:r>
              <a:rPr lang="ko-KR" altLang="en-US" sz="14400" b="1" dirty="0" err="1"/>
              <a:t>감염인에</a:t>
            </a:r>
            <a:r>
              <a:rPr lang="ko-KR" altLang="en-US" sz="14400" b="1" dirty="0"/>
              <a:t> 대한 분노와 연민</a:t>
            </a:r>
            <a:endParaRPr lang="en-US" altLang="ko-KR" sz="14400" b="1" dirty="0"/>
          </a:p>
          <a:p>
            <a:pPr fontAlgn="base"/>
            <a:r>
              <a:rPr lang="ko-KR" altLang="en-US" sz="11200" dirty="0" smtClean="0"/>
              <a:t>감염인 </a:t>
            </a:r>
            <a:r>
              <a:rPr lang="ko-KR" altLang="en-US" sz="11200" dirty="0"/>
              <a:t>가족은 집안의 수치를 초래한 </a:t>
            </a:r>
            <a:r>
              <a:rPr lang="ko-KR" altLang="en-US" sz="11200" dirty="0" err="1"/>
              <a:t>감염인에</a:t>
            </a:r>
            <a:r>
              <a:rPr lang="ko-KR" altLang="en-US" sz="11200" dirty="0"/>
              <a:t> 대해서 분노를 느끼고 원망을 했다</a:t>
            </a:r>
            <a:r>
              <a:rPr lang="en-US" altLang="ko-KR" sz="11200" dirty="0"/>
              <a:t>. </a:t>
            </a:r>
            <a:r>
              <a:rPr lang="ko-KR" altLang="en-US" sz="11200" dirty="0"/>
              <a:t>그러나 한편으로는 치명적인 병에 걸린 </a:t>
            </a:r>
            <a:r>
              <a:rPr lang="ko-KR" altLang="en-US" sz="11200" dirty="0" err="1"/>
              <a:t>감염인에게</a:t>
            </a:r>
            <a:r>
              <a:rPr lang="ko-KR" altLang="en-US" sz="11200" dirty="0"/>
              <a:t> 불쌍함과 측은함을 느꼈다</a:t>
            </a:r>
            <a:r>
              <a:rPr lang="en-US" altLang="ko-KR" sz="11200" dirty="0"/>
              <a:t>. </a:t>
            </a:r>
            <a:r>
              <a:rPr lang="ko-KR" altLang="en-US" sz="11200" dirty="0"/>
              <a:t>즉 감염인 가족은 </a:t>
            </a:r>
            <a:r>
              <a:rPr lang="ko-KR" altLang="en-US" sz="11200" dirty="0" err="1"/>
              <a:t>감염인에</a:t>
            </a:r>
            <a:r>
              <a:rPr lang="ko-KR" altLang="en-US" sz="11200" dirty="0"/>
              <a:t> 대해 미움과 애처로움 등 복잡한 감정을 경험하고 있었다</a:t>
            </a:r>
            <a:r>
              <a:rPr lang="en-US" altLang="ko-KR" sz="11200" dirty="0"/>
              <a:t>. </a:t>
            </a:r>
          </a:p>
          <a:p>
            <a:pPr marL="0" indent="0" fontAlgn="base">
              <a:buNone/>
            </a:pPr>
            <a:endParaRPr lang="ko-KR" altLang="en-US" sz="11200" dirty="0"/>
          </a:p>
          <a:p>
            <a:pPr marL="0" indent="0" fontAlgn="base">
              <a:buNone/>
            </a:pPr>
            <a:endParaRPr lang="en-US" altLang="ko-KR" sz="7200" dirty="0" smtClean="0"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5536" y="692696"/>
            <a:ext cx="828092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ko-KR" altLang="en-US" sz="2800" dirty="0"/>
          </a:p>
          <a:p>
            <a:pPr fontAlgn="base"/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놀라움 이면에는 더러움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수치스러움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왜냐하면 홍보는 엄청 끔찍한 장면으로 홍보해줬잖아요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그게 원인이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우리가 알고 있는 그런 원인이란 생각이 박혀있으니까 수치심을 항상 느꼈어요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그러면서 어떻게 해야 되나 당황스러웠지만 일단은 병이라고 하니까 병원에 입원시키고 수속을 밟으면서 미웠죠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처참하게 죽어야만 하는 그 장면들만 떠오르는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그냥 단순히 아프다는 게 아니라 뼈가 앙상하게 구더기가 끼고 그런 장면이 생각나면서 측은하고 딱하고 여러 가지 안 좋은 지옥에 떨어진 거 같은 그런 느낌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....(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중략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)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화나죠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어떻게 그럴 수가 있냐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?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 </a:t>
            </a:r>
            <a:endParaRPr lang="ko-KR" altLang="en-US" sz="3200" dirty="0"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716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ko-KR" altLang="en-US" sz="2800" dirty="0">
                <a:solidFill>
                  <a:schemeClr val="tx1"/>
                </a:solidFill>
                <a:effectLst/>
              </a:rPr>
              <a:t>제 </a:t>
            </a:r>
            <a:r>
              <a:rPr lang="en-US" altLang="ko-KR" sz="2800" dirty="0">
                <a:solidFill>
                  <a:schemeClr val="tx1"/>
                </a:solidFill>
                <a:effectLst/>
              </a:rPr>
              <a:t>2 </a:t>
            </a:r>
            <a:r>
              <a:rPr lang="ko-KR" altLang="en-US" sz="2800" dirty="0">
                <a:solidFill>
                  <a:schemeClr val="tx1"/>
                </a:solidFill>
                <a:effectLst/>
              </a:rPr>
              <a:t>주제모음 </a:t>
            </a:r>
            <a:r>
              <a:rPr lang="en-US" altLang="ko-KR" dirty="0">
                <a:solidFill>
                  <a:schemeClr val="tx1"/>
                </a:solidFill>
                <a:effectLst/>
              </a:rPr>
              <a:t/>
            </a:r>
            <a:br>
              <a:rPr lang="en-US" altLang="ko-KR" dirty="0">
                <a:solidFill>
                  <a:schemeClr val="tx1"/>
                </a:solidFill>
                <a:effectLst/>
              </a:rPr>
            </a:br>
            <a:r>
              <a:rPr lang="ko-KR" altLang="en-US" sz="4000" dirty="0">
                <a:solidFill>
                  <a:schemeClr val="tx1"/>
                </a:solidFill>
                <a:effectLst/>
              </a:rPr>
              <a:t>숨기고 가슴속에 묻어야 하는 병</a:t>
            </a:r>
            <a:r>
              <a:rPr lang="ko-KR" altLang="en-US" dirty="0">
                <a:solidFill>
                  <a:schemeClr val="tx1"/>
                </a:solidFill>
                <a:effectLst/>
              </a:rPr>
              <a:t/>
            </a:r>
            <a:br>
              <a:rPr lang="ko-KR" altLang="en-US" dirty="0">
                <a:solidFill>
                  <a:schemeClr val="tx1"/>
                </a:solidFill>
                <a:effectLst/>
              </a:rPr>
            </a:br>
            <a:r>
              <a:rPr lang="en-US" altLang="ko-KR" dirty="0" smtClean="0">
                <a:solidFill>
                  <a:schemeClr val="tx1"/>
                </a:solidFill>
                <a:effectLst/>
              </a:rPr>
              <a:t>: </a:t>
            </a:r>
            <a:r>
              <a:rPr lang="ko-KR" altLang="en-US" sz="3200" dirty="0">
                <a:solidFill>
                  <a:schemeClr val="tx1"/>
                </a:solidFill>
                <a:effectLst/>
              </a:rPr>
              <a:t>에이즈 감염사실을 알릴 수 없는 </a:t>
            </a:r>
            <a:r>
              <a:rPr lang="ko-KR" altLang="en-US" sz="3200" dirty="0" smtClean="0">
                <a:solidFill>
                  <a:schemeClr val="tx1"/>
                </a:solidFill>
                <a:effectLst/>
              </a:rPr>
              <a:t>고통과 </a:t>
            </a:r>
            <a:r>
              <a:rPr lang="ko-KR" altLang="en-US" sz="3200" dirty="0">
                <a:solidFill>
                  <a:schemeClr val="tx1"/>
                </a:solidFill>
                <a:effectLst/>
              </a:rPr>
              <a:t>함께 </a:t>
            </a:r>
            <a:r>
              <a:rPr lang="en-US" altLang="ko-KR" sz="3200" dirty="0" smtClean="0">
                <a:solidFill>
                  <a:schemeClr val="tx1"/>
                </a:solidFill>
                <a:effectLst/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  <a:effectLst/>
              </a:rPr>
            </a:br>
            <a:r>
              <a:rPr lang="ko-KR" altLang="en-US" sz="3200" dirty="0" smtClean="0">
                <a:solidFill>
                  <a:schemeClr val="tx1"/>
                </a:solidFill>
                <a:effectLst/>
              </a:rPr>
              <a:t>그로 </a:t>
            </a:r>
            <a:r>
              <a:rPr lang="ko-KR" altLang="en-US" sz="3200" dirty="0">
                <a:solidFill>
                  <a:schemeClr val="tx1"/>
                </a:solidFill>
                <a:effectLst/>
              </a:rPr>
              <a:t>인해 감수해야 하는 가족의 질곡을 말한다</a:t>
            </a:r>
            <a:r>
              <a:rPr lang="en-US" altLang="ko-KR" sz="3200" dirty="0">
                <a:solidFill>
                  <a:schemeClr val="tx1"/>
                </a:solidFill>
                <a:effectLst/>
              </a:rPr>
              <a:t>. </a:t>
            </a:r>
            <a:r>
              <a:rPr lang="ko-KR" altLang="en-US" sz="3200" dirty="0">
                <a:solidFill>
                  <a:schemeClr val="tx1"/>
                </a:solidFill>
                <a:effectLst/>
              </a:rPr>
              <a:t/>
            </a:r>
            <a:br>
              <a:rPr lang="ko-KR" altLang="en-US" sz="3200" dirty="0">
                <a:solidFill>
                  <a:schemeClr val="tx1"/>
                </a:solidFill>
                <a:effectLst/>
              </a:rPr>
            </a:br>
            <a:endParaRPr lang="ko-KR" alt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139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925513" y="-387350"/>
            <a:ext cx="8218487" cy="1295400"/>
          </a:xfrm>
        </p:spPr>
        <p:txBody>
          <a:bodyPr>
            <a:normAutofit/>
          </a:bodyPr>
          <a:lstStyle/>
          <a:p>
            <a:r>
              <a:rPr lang="en-US" altLang="ko-KR" sz="3600" dirty="0" smtClean="0">
                <a:effectLst/>
              </a:rPr>
              <a:t/>
            </a:r>
            <a:br>
              <a:rPr lang="en-US" altLang="ko-KR" sz="3600" dirty="0" smtClean="0">
                <a:effectLst/>
              </a:rPr>
            </a:br>
            <a:endParaRPr lang="ko-KR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0" y="260648"/>
            <a:ext cx="9144000" cy="6697365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ko-KR" altLang="en-US" b="1" dirty="0"/>
              <a:t>♦ 불이익과 소외로부터의 </a:t>
            </a:r>
            <a:r>
              <a:rPr lang="ko-KR" altLang="en-US" b="1" dirty="0" smtClean="0"/>
              <a:t>방어</a:t>
            </a:r>
            <a:endParaRPr lang="en-US" altLang="ko-KR" b="1" dirty="0" smtClean="0"/>
          </a:p>
          <a:p>
            <a:pPr marL="0" indent="0" fontAlgn="base">
              <a:buNone/>
            </a:pPr>
            <a:endParaRPr lang="ko-KR" altLang="en-US" dirty="0"/>
          </a:p>
          <a:p>
            <a:pPr fontAlgn="base"/>
            <a:r>
              <a:rPr lang="ko-KR" altLang="en-US" sz="2800" dirty="0"/>
              <a:t>감염인 가족은 가족의 에이즈 감염사실을 숨겼다</a:t>
            </a:r>
            <a:r>
              <a:rPr lang="en-US" altLang="ko-KR" sz="2800" dirty="0"/>
              <a:t>. </a:t>
            </a:r>
            <a:r>
              <a:rPr lang="ko-KR" altLang="en-US" sz="2800" dirty="0"/>
              <a:t>그 이유는 한편으로는 창피함이나 감염인 당사자가 받을 불이익에 대한 염려 때문이었고</a:t>
            </a:r>
            <a:r>
              <a:rPr lang="en-US" altLang="ko-KR" sz="2800" dirty="0"/>
              <a:t>, </a:t>
            </a:r>
            <a:r>
              <a:rPr lang="ko-KR" altLang="en-US" sz="2800" dirty="0"/>
              <a:t>다른 한편으로는 혹시라도 자신의 가족이 다른 사람들로부터 </a:t>
            </a:r>
            <a:r>
              <a:rPr lang="ko-KR" altLang="en-US" sz="2800" dirty="0" err="1"/>
              <a:t>소외당할까봐</a:t>
            </a:r>
            <a:r>
              <a:rPr lang="ko-KR" altLang="en-US" sz="2800" dirty="0"/>
              <a:t> 염려되기 때문이었다</a:t>
            </a:r>
            <a:r>
              <a:rPr lang="en-US" altLang="ko-KR" sz="2800" dirty="0"/>
              <a:t>. </a:t>
            </a:r>
            <a:endParaRPr lang="en-US" altLang="ko-KR" sz="2800" dirty="0" smtClean="0"/>
          </a:p>
          <a:p>
            <a:pPr marL="0" indent="0" fontAlgn="base">
              <a:buNone/>
            </a:pPr>
            <a:endParaRPr lang="ko-KR" altLang="en-US" sz="2800" dirty="0"/>
          </a:p>
          <a:p>
            <a:pPr marL="0" indent="0" fontAlgn="base">
              <a:buNone/>
            </a:pP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집안의 수치잖아요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?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또 아무래도 딴 사람이 봤을 때 내 동생을 어떻게 생각할까 그것 때문에 못하는 거죠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하나도 안 알렸죠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남편한테도 마찬가지에요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사실대로 얘기하면 차마 동생한테 얼굴에 먹칠하는 거 같아서 그건 못할 거 같아요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죽을 때까지 말 못할 거 같아요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(</a:t>
            </a:r>
            <a:r>
              <a:rPr lang="ko-KR" altLang="en-US" sz="2400" dirty="0" err="1">
                <a:latin typeface="HY목판L" pitchFamily="18" charset="-127"/>
                <a:ea typeface="HY목판L" pitchFamily="18" charset="-127"/>
              </a:rPr>
              <a:t>울먹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).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죽고 난 후에는 얘기할 수 있을 것 같아요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07504" y="404664"/>
            <a:ext cx="91440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/>
              <a:t>♦ </a:t>
            </a:r>
            <a:r>
              <a:rPr lang="ko-KR" altLang="en-US" b="1" dirty="0" smtClean="0"/>
              <a:t> </a:t>
            </a:r>
            <a:r>
              <a:rPr lang="ko-KR" altLang="en-US" sz="3200" b="1" dirty="0" smtClean="0"/>
              <a:t>추궁할 </a:t>
            </a:r>
            <a:r>
              <a:rPr lang="ko-KR" altLang="en-US" sz="3200" b="1" dirty="0"/>
              <a:t>수 없는 감염의 </a:t>
            </a:r>
            <a:r>
              <a:rPr lang="ko-KR" altLang="en-US" sz="3200" b="1" dirty="0" smtClean="0"/>
              <a:t>원인</a:t>
            </a:r>
            <a:endParaRPr lang="en-US" altLang="ko-KR" sz="3200" b="1" dirty="0" smtClean="0"/>
          </a:p>
          <a:p>
            <a:pPr fontAlgn="base"/>
            <a:endParaRPr lang="ko-KR" altLang="en-US" sz="3200" dirty="0"/>
          </a:p>
          <a:p>
            <a:pPr fontAlgn="base"/>
            <a:r>
              <a:rPr lang="ko-KR" altLang="en-US" sz="2800" dirty="0"/>
              <a:t>대부분의 가족은 </a:t>
            </a:r>
            <a:r>
              <a:rPr lang="ko-KR" altLang="en-US" sz="2800" dirty="0" err="1"/>
              <a:t>감염인에게</a:t>
            </a:r>
            <a:r>
              <a:rPr lang="ko-KR" altLang="en-US" sz="2800" dirty="0"/>
              <a:t> 감염이유와 경로에 대해서 묻지 않았다</a:t>
            </a:r>
            <a:r>
              <a:rPr lang="en-US" altLang="ko-KR" sz="2800" dirty="0"/>
              <a:t>. </a:t>
            </a:r>
            <a:r>
              <a:rPr lang="ko-KR" altLang="en-US" sz="2800" dirty="0"/>
              <a:t>그 이유는 감염인의 자존심을 지켜주기 위함이었고</a:t>
            </a:r>
            <a:r>
              <a:rPr lang="en-US" altLang="ko-KR" sz="2800" dirty="0"/>
              <a:t>, </a:t>
            </a:r>
            <a:r>
              <a:rPr lang="ko-KR" altLang="en-US" sz="2800" dirty="0"/>
              <a:t>다른 한편으로는 가족 입장에서 알아도 속상하기 때문이라고 진술하였다</a:t>
            </a:r>
            <a:r>
              <a:rPr lang="en-US" altLang="ko-KR" sz="2800" dirty="0"/>
              <a:t>. </a:t>
            </a:r>
            <a:endParaRPr lang="en-US" altLang="ko-KR" sz="2800" dirty="0" smtClean="0"/>
          </a:p>
          <a:p>
            <a:pPr fontAlgn="base"/>
            <a:endParaRPr lang="ko-KR" altLang="en-US" sz="2800" dirty="0"/>
          </a:p>
          <a:p>
            <a:pPr fontAlgn="base"/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지금까지도 어떻게 전이가 됐는지 안 물어봐요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마음이 아플 것 같아서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....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알아도 속상하니까 아예 안 물어봤어요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이왕 걸린 거 어떻게 경로가 이랬느냐 물어보기가 그래요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546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188640"/>
            <a:ext cx="896448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/>
              <a:t>♦ </a:t>
            </a:r>
            <a:r>
              <a:rPr lang="ko-KR" altLang="en-US" sz="3200" dirty="0" smtClean="0"/>
              <a:t>아직은 </a:t>
            </a:r>
            <a:r>
              <a:rPr lang="ko-KR" altLang="en-US" sz="3200" dirty="0"/>
              <a:t>나누고 싶지 않은 아픔 </a:t>
            </a:r>
            <a:endParaRPr lang="en-US" altLang="ko-KR" sz="3200" dirty="0" smtClean="0"/>
          </a:p>
          <a:p>
            <a:r>
              <a:rPr lang="ko-KR" altLang="en-US" sz="3200" dirty="0"/>
              <a:t/>
            </a:r>
            <a:br>
              <a:rPr lang="ko-KR" altLang="en-US" sz="3200" dirty="0"/>
            </a:br>
            <a:r>
              <a:rPr lang="ko-KR" altLang="en-US" sz="2800" dirty="0"/>
              <a:t>감염인 가족은  감염인 당사자의 부탁과 부모에게 알리는 것이 너무 잔인한 것 같이 느껴져 부모나 자식에게는 감염사실을 숨겼다</a:t>
            </a:r>
            <a:r>
              <a:rPr lang="en-US" altLang="ko-KR" sz="2800" dirty="0"/>
              <a:t>. </a:t>
            </a:r>
            <a:br>
              <a:rPr lang="en-US" altLang="ko-KR" sz="2800" dirty="0"/>
            </a:br>
            <a:r>
              <a:rPr lang="ko-KR" altLang="en-US" sz="2800" dirty="0"/>
              <a:t>또한 다른 질병의 경우와 달리 병에 대해 알리지 </a:t>
            </a:r>
            <a:r>
              <a:rPr lang="ko-KR" altLang="en-US" sz="2800" dirty="0" smtClean="0"/>
              <a:t>못하여 </a:t>
            </a:r>
            <a:r>
              <a:rPr lang="ko-KR" altLang="en-US" sz="2800" dirty="0"/>
              <a:t>도움 받는 것이 어려웠다</a:t>
            </a:r>
            <a:r>
              <a:rPr lang="en-US" altLang="ko-KR" sz="2800" dirty="0"/>
              <a:t>. </a:t>
            </a:r>
            <a:r>
              <a:rPr lang="ko-KR" altLang="en-US" sz="2800" dirty="0"/>
              <a:t>즉 감염사실을 말할 수 없는 데서 오는 어려움과 다른 사람들로부터 도움을 받을 수 없는 이중의 어려움을 겪었다</a:t>
            </a:r>
            <a:r>
              <a:rPr lang="en-US" altLang="ko-KR" sz="2800" dirty="0"/>
              <a:t>.</a:t>
            </a:r>
            <a:br>
              <a:rPr lang="en-US" altLang="ko-KR" sz="2800" dirty="0"/>
            </a:br>
            <a:r>
              <a:rPr lang="ko-KR" altLang="en-US" sz="2800" dirty="0"/>
              <a:t/>
            </a:r>
            <a:br>
              <a:rPr lang="ko-KR" altLang="en-US" sz="2800" dirty="0"/>
            </a:b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우리 애한테 지장이 있거나 내 주위에서 같이 살려고 하지 않는다면 그건 좀 사회적으로 문제가 되겠다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사는데 어려움이 좀 있겠다 싶어서 안 알리지요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(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도움이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)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 이상은 없죠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왜 </a:t>
            </a:r>
            <a:r>
              <a:rPr lang="ko-KR" altLang="en-US" sz="2400" dirty="0" err="1">
                <a:latin typeface="HY목판L" pitchFamily="18" charset="-127"/>
                <a:ea typeface="HY목판L" pitchFamily="18" charset="-127"/>
              </a:rPr>
              <a:t>그러냐면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 알리지를 못하니까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....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/>
            </a:r>
            <a:br>
              <a:rPr lang="ko-KR" altLang="en-US" sz="2400" dirty="0">
                <a:latin typeface="HY목판L" pitchFamily="18" charset="-127"/>
                <a:ea typeface="HY목판L" pitchFamily="18" charset="-127"/>
              </a:rPr>
            </a:b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290310996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971600" y="1556792"/>
            <a:ext cx="756084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/>
              <a:t>제 </a:t>
            </a:r>
            <a:r>
              <a:rPr lang="en-US" altLang="ko-KR" sz="2800" dirty="0"/>
              <a:t>3 </a:t>
            </a:r>
            <a:r>
              <a:rPr lang="ko-KR" altLang="en-US" sz="2800" dirty="0"/>
              <a:t>주제모음 </a:t>
            </a:r>
            <a:r>
              <a:rPr lang="en-US" altLang="ko-KR" sz="2800" dirty="0"/>
              <a:t/>
            </a:r>
            <a:br>
              <a:rPr lang="en-US" altLang="ko-KR" sz="2800" dirty="0"/>
            </a:br>
            <a:r>
              <a:rPr lang="ko-KR" altLang="en-US" sz="4000" dirty="0"/>
              <a:t>체념적 수용과 끝없는 </a:t>
            </a:r>
            <a:r>
              <a:rPr lang="ko-KR" altLang="en-US" sz="4000" dirty="0" smtClean="0"/>
              <a:t>돌봄</a:t>
            </a:r>
            <a:endParaRPr lang="en-US" altLang="ko-KR" sz="4000" dirty="0" smtClean="0"/>
          </a:p>
          <a:p>
            <a:pPr algn="ctr"/>
            <a:r>
              <a:rPr lang="en-US" altLang="ko-KR" sz="4000" dirty="0" smtClean="0"/>
              <a:t>: </a:t>
            </a:r>
            <a:r>
              <a:rPr lang="ko-KR" altLang="en-US" sz="3200" dirty="0"/>
              <a:t>감염인 가족이 어쩔 수 없이 감염사실을 수용하면서 여러 방법을 통해 질병에 대처해 나가는 것이다</a:t>
            </a:r>
            <a:r>
              <a:rPr lang="en-US" altLang="ko-KR" sz="3200" dirty="0"/>
              <a:t>. </a:t>
            </a:r>
            <a:endParaRPr lang="ko-KR" altLang="en-US" sz="3200" dirty="0"/>
          </a:p>
          <a:p>
            <a:pPr algn="ctr"/>
            <a:r>
              <a:rPr lang="ko-KR" altLang="en-US" sz="4000" dirty="0"/>
              <a:t/>
            </a:r>
            <a:br>
              <a:rPr lang="ko-KR" altLang="en-US" sz="4000" dirty="0"/>
            </a:br>
            <a:endParaRPr lang="ko-KR" altLang="en-US" sz="4000" dirty="0"/>
          </a:p>
        </p:txBody>
      </p:sp>
    </p:spTree>
    <p:extLst>
      <p:ext uri="{BB962C8B-B14F-4D97-AF65-F5344CB8AC3E}">
        <p14:creationId xmlns:p14="http://schemas.microsoft.com/office/powerpoint/2010/main" xmlns="" val="359822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251520" y="188640"/>
            <a:ext cx="8892480" cy="6681658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ko-KR" altLang="en-US" b="1" dirty="0" smtClean="0"/>
              <a:t>♦ </a:t>
            </a:r>
            <a:r>
              <a:rPr lang="ko-KR" altLang="en-US" sz="3600" b="1" dirty="0"/>
              <a:t>어쩔 수 없는 </a:t>
            </a:r>
            <a:r>
              <a:rPr lang="ko-KR" altLang="en-US" sz="3600" b="1" dirty="0" smtClean="0"/>
              <a:t>인정</a:t>
            </a:r>
            <a:endParaRPr lang="en-US" altLang="ko-KR" sz="3600" b="1" dirty="0" smtClean="0"/>
          </a:p>
          <a:p>
            <a:pPr marL="0" indent="0" fontAlgn="base">
              <a:buNone/>
            </a:pPr>
            <a:endParaRPr lang="ko-KR" altLang="en-US" sz="3600" dirty="0"/>
          </a:p>
          <a:p>
            <a:pPr marL="0" indent="0" fontAlgn="base">
              <a:buNone/>
            </a:pPr>
            <a:r>
              <a:rPr lang="ko-KR" altLang="en-US" dirty="0"/>
              <a:t>감염인 가족은 감염사실을 처음 알게 되었을 때의 복합적인 감정과 함께 포기하는 심정으로 감염사실을 받아들였다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그냥 하늘에 맡겨야지 고민 뭐 한다고 되겠어요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?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암만 의학적으로 한다 해도 그 사람의 팔자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운명이 좀 있겠지요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그냥 그런 식으로 위로를 받았어요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endParaRPr lang="ko-KR" altLang="en-US" sz="2800" dirty="0"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362950" cy="1417638"/>
          </a:xfrm>
        </p:spPr>
        <p:txBody>
          <a:bodyPr>
            <a:normAutofit/>
          </a:bodyPr>
          <a:lstStyle/>
          <a:p>
            <a:r>
              <a:rPr lang="en-US" altLang="ko-KR" sz="3600" dirty="0" smtClean="0">
                <a:effectLst/>
              </a:rPr>
              <a:t/>
            </a:r>
            <a:br>
              <a:rPr lang="en-US" altLang="ko-KR" sz="3600" dirty="0" smtClean="0">
                <a:effectLst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179512" y="116632"/>
            <a:ext cx="7848872" cy="6009531"/>
          </a:xfrm>
        </p:spPr>
        <p:txBody>
          <a:bodyPr>
            <a:normAutofit fontScale="77500" lnSpcReduction="20000"/>
          </a:bodyPr>
          <a:lstStyle/>
          <a:p>
            <a:pPr marL="0" indent="0" fontAlgn="base">
              <a:buNone/>
            </a:pPr>
            <a:r>
              <a:rPr lang="ko-KR" altLang="en-US" b="1" dirty="0"/>
              <a:t>♦ </a:t>
            </a:r>
            <a:r>
              <a:rPr lang="ko-KR" altLang="en-US" sz="4600" b="1" dirty="0"/>
              <a:t>헌신적인 </a:t>
            </a:r>
            <a:r>
              <a:rPr lang="ko-KR" altLang="en-US" sz="4600" b="1" dirty="0" smtClean="0"/>
              <a:t>보살핌</a:t>
            </a:r>
            <a:endParaRPr lang="en-US" altLang="ko-KR" sz="4600" b="1" dirty="0"/>
          </a:p>
          <a:p>
            <a:pPr marL="0" indent="0" fontAlgn="base">
              <a:buNone/>
            </a:pPr>
            <a:endParaRPr lang="ko-KR" altLang="en-US" sz="5200" dirty="0"/>
          </a:p>
          <a:p>
            <a:pPr fontAlgn="base"/>
            <a:r>
              <a:rPr lang="ko-KR" altLang="en-US" sz="4000" dirty="0"/>
              <a:t>감염사실을 받아들인 감염인 가족은 </a:t>
            </a:r>
            <a:r>
              <a:rPr lang="ko-KR" altLang="en-US" sz="4000" dirty="0" err="1"/>
              <a:t>감염인을</a:t>
            </a:r>
            <a:r>
              <a:rPr lang="ko-KR" altLang="en-US" sz="4000" dirty="0"/>
              <a:t> 위로하고 꾸준한 투약을 격려했다</a:t>
            </a:r>
            <a:r>
              <a:rPr lang="en-US" altLang="ko-KR" sz="4000" dirty="0"/>
              <a:t>. </a:t>
            </a:r>
            <a:r>
              <a:rPr lang="ko-KR" altLang="en-US" sz="4000" dirty="0"/>
              <a:t>또한 입수한 정보에 따라 </a:t>
            </a:r>
            <a:r>
              <a:rPr lang="ko-KR" altLang="en-US" sz="4000" dirty="0" smtClean="0"/>
              <a:t>보양식품을 </a:t>
            </a:r>
            <a:r>
              <a:rPr lang="ko-KR" altLang="en-US" sz="4000" dirty="0"/>
              <a:t>제공하거나 </a:t>
            </a:r>
            <a:r>
              <a:rPr lang="ko-KR" altLang="en-US" sz="4000" dirty="0" smtClean="0"/>
              <a:t>식이요법에 </a:t>
            </a:r>
            <a:r>
              <a:rPr lang="ko-KR" altLang="en-US" sz="4000" dirty="0"/>
              <a:t>신경을 쓰는 등 감염인의 질병관리를 위해 최선을 다했다</a:t>
            </a:r>
            <a:r>
              <a:rPr lang="en-US" altLang="ko-KR" sz="4000" dirty="0"/>
              <a:t>. </a:t>
            </a:r>
            <a:endParaRPr lang="ko-KR" altLang="en-US" sz="4000" dirty="0"/>
          </a:p>
          <a:p>
            <a:pPr marL="0" indent="0" fontAlgn="base">
              <a:buNone/>
            </a:pPr>
            <a:endParaRPr lang="en-US" altLang="ko-KR" sz="4000" dirty="0" smtClean="0">
              <a:latin typeface="HY목판L" pitchFamily="18" charset="-127"/>
              <a:ea typeface="HY목판L" pitchFamily="18" charset="-127"/>
            </a:endParaRPr>
          </a:p>
          <a:p>
            <a:pPr marL="0" indent="0" fontAlgn="base">
              <a:buNone/>
            </a:pPr>
            <a:r>
              <a:rPr lang="en-US" altLang="ko-KR" sz="4000" dirty="0">
                <a:latin typeface="HY목판L" pitchFamily="18" charset="-127"/>
                <a:ea typeface="HY목판L" pitchFamily="18" charset="-127"/>
              </a:rPr>
              <a:t> </a:t>
            </a:r>
            <a:r>
              <a:rPr lang="en-US" altLang="ko-KR" sz="4000" dirty="0" smtClean="0"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3100" dirty="0" smtClean="0">
                <a:latin typeface="HY목판L" pitchFamily="18" charset="-127"/>
                <a:ea typeface="HY목판L" pitchFamily="18" charset="-127"/>
              </a:rPr>
              <a:t>그래도 </a:t>
            </a:r>
            <a:r>
              <a:rPr lang="ko-KR" altLang="en-US" sz="3100" dirty="0">
                <a:latin typeface="HY목판L" pitchFamily="18" charset="-127"/>
                <a:ea typeface="HY목판L" pitchFamily="18" charset="-127"/>
              </a:rPr>
              <a:t>엄마가 책임인데 그냥 최선을 다했죠</a:t>
            </a:r>
            <a:r>
              <a:rPr lang="en-US" altLang="ko-KR" sz="31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3100" dirty="0">
                <a:latin typeface="HY목판L" pitchFamily="18" charset="-127"/>
                <a:ea typeface="HY목판L" pitchFamily="18" charset="-127"/>
              </a:rPr>
              <a:t>그래서 지금 홍삼은 계속 먹이고</a:t>
            </a:r>
            <a:r>
              <a:rPr lang="en-US" altLang="ko-KR" sz="3100" dirty="0">
                <a:latin typeface="HY목판L" pitchFamily="18" charset="-127"/>
                <a:ea typeface="HY목판L" pitchFamily="18" charset="-127"/>
              </a:rPr>
              <a:t>.... </a:t>
            </a:r>
            <a:r>
              <a:rPr lang="ko-KR" altLang="en-US" sz="3100" dirty="0">
                <a:latin typeface="HY목판L" pitchFamily="18" charset="-127"/>
                <a:ea typeface="HY목판L" pitchFamily="18" charset="-127"/>
              </a:rPr>
              <a:t>제가 제일 철칙으로 챙기는 게 그냥 맨밥을 안 먹어요</a:t>
            </a:r>
            <a:r>
              <a:rPr lang="en-US" altLang="ko-KR" sz="31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3100" dirty="0">
                <a:latin typeface="HY목판L" pitchFamily="18" charset="-127"/>
                <a:ea typeface="HY목판L" pitchFamily="18" charset="-127"/>
              </a:rPr>
              <a:t>잡곡밥을 해요</a:t>
            </a:r>
            <a:r>
              <a:rPr lang="en-US" altLang="ko-KR" sz="31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3100" dirty="0">
                <a:latin typeface="HY목판L" pitchFamily="18" charset="-127"/>
                <a:ea typeface="HY목판L" pitchFamily="18" charset="-127"/>
              </a:rPr>
              <a:t>잡곡도 한두 가지 섞는 게 아니라 몇 가지 섞어서 잡곡밥을 꼭 하고</a:t>
            </a:r>
            <a:r>
              <a:rPr lang="en-US" altLang="ko-KR" sz="31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3100" dirty="0">
                <a:latin typeface="HY목판L" pitchFamily="18" charset="-127"/>
                <a:ea typeface="HY목판L" pitchFamily="18" charset="-127"/>
              </a:rPr>
              <a:t>된장국은 </a:t>
            </a:r>
            <a:r>
              <a:rPr lang="en-US" altLang="ko-KR" sz="3100" dirty="0">
                <a:latin typeface="HY목판L" pitchFamily="18" charset="-127"/>
                <a:ea typeface="HY목판L" pitchFamily="18" charset="-127"/>
              </a:rPr>
              <a:t>365</a:t>
            </a:r>
            <a:r>
              <a:rPr lang="ko-KR" altLang="en-US" sz="3100" dirty="0">
                <a:latin typeface="HY목판L" pitchFamily="18" charset="-127"/>
                <a:ea typeface="HY목판L" pitchFamily="18" charset="-127"/>
              </a:rPr>
              <a:t>일 안 빠지고 먹어요</a:t>
            </a:r>
            <a:r>
              <a:rPr lang="en-US" altLang="ko-KR" sz="31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3100" dirty="0">
                <a:latin typeface="HY목판L" pitchFamily="18" charset="-127"/>
                <a:ea typeface="HY목판L" pitchFamily="18" charset="-127"/>
              </a:rPr>
              <a:t>국으로 하던지 찌개로 하던지</a:t>
            </a:r>
            <a:r>
              <a:rPr lang="en-US" altLang="ko-KR" sz="3100" dirty="0" smtClean="0">
                <a:latin typeface="HY목판L" pitchFamily="18" charset="-127"/>
                <a:ea typeface="HY목판L" pitchFamily="18" charset="-127"/>
              </a:rPr>
              <a:t>....</a:t>
            </a:r>
            <a:endParaRPr lang="ko-KR" altLang="en-US" sz="3100" dirty="0"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278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0" y="2603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ko-KR" altLang="en-US" dirty="0">
                <a:effectLst/>
              </a:rPr>
              <a:t/>
            </a:r>
            <a:br>
              <a:rPr lang="ko-KR" altLang="en-US" dirty="0">
                <a:effectLst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107504" y="44624"/>
            <a:ext cx="8712968" cy="6813376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ko-KR" altLang="en-US" sz="3500" b="1" dirty="0"/>
              <a:t>♦ </a:t>
            </a:r>
            <a:r>
              <a:rPr lang="ko-KR" altLang="en-US" sz="3600" b="1" dirty="0"/>
              <a:t>헌신적인 </a:t>
            </a:r>
            <a:r>
              <a:rPr lang="ko-KR" altLang="en-US" sz="3600" b="1" dirty="0" smtClean="0"/>
              <a:t>보살핌</a:t>
            </a:r>
            <a:r>
              <a:rPr lang="en-US" altLang="ko-KR" sz="3600" b="1" dirty="0" smtClean="0"/>
              <a:t>(</a:t>
            </a:r>
            <a:r>
              <a:rPr lang="ko-KR" altLang="en-US" sz="3600" b="1" dirty="0" smtClean="0"/>
              <a:t>계속</a:t>
            </a:r>
            <a:r>
              <a:rPr lang="en-US" altLang="ko-KR" sz="3600" b="1" dirty="0" smtClean="0"/>
              <a:t>)</a:t>
            </a:r>
            <a:endParaRPr lang="ko-KR" altLang="en-US" sz="3600" b="1" dirty="0"/>
          </a:p>
          <a:p>
            <a:pPr fontAlgn="base"/>
            <a:endParaRPr lang="en-US" altLang="ko-KR" dirty="0" smtClean="0"/>
          </a:p>
          <a:p>
            <a:pPr fontAlgn="base"/>
            <a:r>
              <a:rPr lang="ko-KR" altLang="en-US" sz="3000" dirty="0" smtClean="0"/>
              <a:t>감염인 </a:t>
            </a:r>
            <a:r>
              <a:rPr lang="ko-KR" altLang="en-US" sz="3000" dirty="0"/>
              <a:t>가족은 가족의 에이즈 감염사실을 숨기려고 애썼지만 어쩔 수 없이 다른 가족구성원이나 주변인에게 감염사실을 알리게 </a:t>
            </a:r>
            <a:r>
              <a:rPr lang="ko-KR" altLang="en-US" sz="3000" dirty="0" smtClean="0"/>
              <a:t>되었고</a:t>
            </a:r>
            <a:r>
              <a:rPr lang="en-US" altLang="ko-KR" sz="3000" dirty="0" smtClean="0"/>
              <a:t>, </a:t>
            </a:r>
            <a:r>
              <a:rPr lang="ko-KR" altLang="en-US" sz="3000" dirty="0" err="1" smtClean="0"/>
              <a:t>걱정했던것과는</a:t>
            </a:r>
            <a:r>
              <a:rPr lang="ko-KR" altLang="en-US" sz="3000" dirty="0" smtClean="0"/>
              <a:t> </a:t>
            </a:r>
            <a:r>
              <a:rPr lang="ko-KR" altLang="en-US" sz="3000" dirty="0"/>
              <a:t>달리 감염사실을 알리고 나서 오히려 가족구성원과 주변인들로부터 격려</a:t>
            </a:r>
            <a:r>
              <a:rPr lang="en-US" altLang="ko-KR" sz="3000" dirty="0"/>
              <a:t>, </a:t>
            </a:r>
            <a:r>
              <a:rPr lang="ko-KR" altLang="en-US" sz="3000" dirty="0"/>
              <a:t>정보</a:t>
            </a:r>
            <a:r>
              <a:rPr lang="en-US" altLang="ko-KR" sz="3000" dirty="0"/>
              <a:t>, </a:t>
            </a:r>
            <a:r>
              <a:rPr lang="ko-KR" altLang="en-US" sz="3000" dirty="0"/>
              <a:t>경제적 도움 등 많은 도움을 받게 되었다고 진술하였다</a:t>
            </a:r>
            <a:r>
              <a:rPr lang="en-US" altLang="ko-KR" sz="3000" dirty="0"/>
              <a:t>. </a:t>
            </a:r>
            <a:endParaRPr lang="ko-KR" altLang="en-US" sz="3000" dirty="0"/>
          </a:p>
          <a:p>
            <a:pPr marL="0" indent="0" fontAlgn="base">
              <a:buNone/>
            </a:pPr>
            <a:endParaRPr lang="en-US" altLang="ko-KR" dirty="0" smtClean="0">
              <a:latin typeface="HY목판L" pitchFamily="18" charset="-127"/>
              <a:ea typeface="HY목판L" pitchFamily="18" charset="-127"/>
            </a:endParaRPr>
          </a:p>
          <a:p>
            <a:pPr marL="0" indent="0" fontAlgn="base">
              <a:buNone/>
            </a:pPr>
            <a:r>
              <a:rPr lang="ko-KR" altLang="en-US" sz="2400" dirty="0" smtClean="0">
                <a:latin typeface="HY목판L" pitchFamily="18" charset="-127"/>
                <a:ea typeface="HY목판L" pitchFamily="18" charset="-127"/>
              </a:rPr>
              <a:t>알리니까</a:t>
            </a:r>
            <a:r>
              <a:rPr lang="ko-KR" altLang="en-US" sz="2800" dirty="0" smtClean="0"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편했어요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내가 맡아서 잘 하니깐 다 따라와 줬어요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힘이 됐던 거는 엄마가 동생한테 잘 하고 나도 잘하고 형제는 따라주고 내가 힘들면 엄마랑 나랑 부딪히지 않으려고 쉼터로 간 거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....(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엄마랑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) </a:t>
            </a:r>
            <a:r>
              <a:rPr lang="ko-KR" altLang="en-US" sz="2400" dirty="0" err="1">
                <a:latin typeface="HY목판L" pitchFamily="18" charset="-127"/>
                <a:ea typeface="HY목판L" pitchFamily="18" charset="-127"/>
              </a:rPr>
              <a:t>티격대격해도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 한 집에 살면서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아무래도 힘이 되죠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  <a:p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957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0" y="-1714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ko-KR" sz="3600" dirty="0" smtClean="0">
                <a:effectLst/>
              </a:rPr>
              <a:t/>
            </a:r>
            <a:br>
              <a:rPr lang="en-US" altLang="ko-KR" sz="3600" dirty="0" smtClean="0">
                <a:effectLst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323529" y="0"/>
            <a:ext cx="7704856" cy="61261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b="1" dirty="0"/>
              <a:t>♦ </a:t>
            </a:r>
            <a:r>
              <a:rPr lang="ko-KR" altLang="en-US" sz="3600" b="1" dirty="0" smtClean="0"/>
              <a:t>헌신적인 </a:t>
            </a:r>
            <a:r>
              <a:rPr lang="ko-KR" altLang="en-US" sz="3600" b="1" dirty="0"/>
              <a:t>보살핌</a:t>
            </a:r>
            <a:r>
              <a:rPr lang="en-US" altLang="ko-KR" sz="3600" b="1" dirty="0"/>
              <a:t>(</a:t>
            </a:r>
            <a:r>
              <a:rPr lang="ko-KR" altLang="en-US" sz="3600" b="1" dirty="0"/>
              <a:t>계속</a:t>
            </a:r>
            <a:r>
              <a:rPr lang="en-US" altLang="ko-KR" sz="3600" b="1" dirty="0" smtClean="0"/>
              <a:t>)</a:t>
            </a:r>
          </a:p>
          <a:p>
            <a:pPr marL="0" indent="0">
              <a:buNone/>
            </a:pPr>
            <a:endParaRPr lang="ko-KR" altLang="en-US" dirty="0"/>
          </a:p>
          <a:p>
            <a:pPr fontAlgn="base"/>
            <a:r>
              <a:rPr lang="ko-KR" altLang="en-US" sz="2800" dirty="0"/>
              <a:t>가족은 감염사실을 알게 된 후 정보를 얻기 위해 </a:t>
            </a:r>
            <a:endParaRPr lang="en-US" altLang="ko-KR" sz="2800" dirty="0" smtClean="0"/>
          </a:p>
          <a:p>
            <a:pPr marL="0" indent="0" fontAlgn="base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책</a:t>
            </a:r>
            <a:r>
              <a:rPr lang="en-US" altLang="ko-KR" sz="2800" dirty="0" smtClean="0"/>
              <a:t>,</a:t>
            </a:r>
            <a:r>
              <a:rPr lang="ko-KR" altLang="en-US" sz="2800" dirty="0" smtClean="0"/>
              <a:t> 인터넷</a:t>
            </a:r>
            <a:r>
              <a:rPr lang="en-US" altLang="ko-KR" sz="2800" dirty="0" smtClean="0"/>
              <a:t>,</a:t>
            </a:r>
            <a:r>
              <a:rPr lang="ko-KR" altLang="en-US" sz="2800" dirty="0" smtClean="0"/>
              <a:t>관련기관</a:t>
            </a:r>
            <a:r>
              <a:rPr lang="en-US" altLang="ko-KR" sz="2800" dirty="0" smtClean="0"/>
              <a:t>,</a:t>
            </a:r>
            <a:r>
              <a:rPr lang="ko-KR" altLang="en-US" sz="2800" dirty="0" smtClean="0"/>
              <a:t> </a:t>
            </a:r>
            <a:r>
              <a:rPr lang="ko-KR" altLang="en-US" sz="2800" dirty="0"/>
              <a:t>자원봉사자</a:t>
            </a:r>
            <a:r>
              <a:rPr lang="en-US" altLang="ko-KR" sz="2800" dirty="0"/>
              <a:t>, </a:t>
            </a:r>
            <a:r>
              <a:rPr lang="ko-KR" altLang="en-US" sz="2800" dirty="0"/>
              <a:t>동료 </a:t>
            </a:r>
            <a:r>
              <a:rPr lang="ko-KR" altLang="en-US" sz="2800" dirty="0" err="1" smtClean="0"/>
              <a:t>감염인으로부터</a:t>
            </a:r>
            <a:r>
              <a:rPr lang="ko-KR" altLang="en-US" sz="2800" dirty="0" smtClean="0"/>
              <a:t> </a:t>
            </a:r>
            <a:r>
              <a:rPr lang="ko-KR" altLang="en-US" sz="2800" dirty="0"/>
              <a:t>많은 도움을 </a:t>
            </a:r>
            <a:r>
              <a:rPr lang="ko-KR" altLang="en-US" sz="2800" dirty="0" smtClean="0"/>
              <a:t>받았다</a:t>
            </a:r>
            <a:r>
              <a:rPr lang="en-US" altLang="ko-KR" sz="2800" dirty="0" smtClean="0"/>
              <a:t>. </a:t>
            </a:r>
          </a:p>
          <a:p>
            <a:pPr marL="0" indent="0" fontAlgn="base">
              <a:buNone/>
            </a:pPr>
            <a:endParaRPr lang="en-US" altLang="ko-KR" sz="2800" dirty="0" smtClean="0">
              <a:latin typeface="HY목판L" pitchFamily="18" charset="-127"/>
              <a:ea typeface="HY목판L" pitchFamily="18" charset="-127"/>
            </a:endParaRPr>
          </a:p>
          <a:p>
            <a:pPr marL="0" indent="0" fontAlgn="base">
              <a:buNone/>
            </a:pPr>
            <a:r>
              <a:rPr lang="ko-KR" altLang="en-US" sz="2400" dirty="0" err="1" smtClean="0">
                <a:latin typeface="HY목판L" pitchFamily="18" charset="-127"/>
                <a:ea typeface="HY목판L" pitchFamily="18" charset="-127"/>
              </a:rPr>
              <a:t>암튼</a:t>
            </a:r>
            <a:r>
              <a:rPr lang="ko-KR" altLang="en-US" sz="2400" dirty="0" smtClean="0">
                <a:latin typeface="HY목판L" pitchFamily="18" charset="-127"/>
                <a:ea typeface="HY목판L" pitchFamily="18" charset="-127"/>
              </a:rPr>
              <a:t>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여기저기 알아보고 인터넷 들어가 보고 보건소 책자도 들여다보고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소장님하고 상담도 해보고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  <a:p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293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ko-KR" sz="3600" dirty="0" smtClean="0">
                <a:effectLst/>
              </a:rPr>
              <a:t/>
            </a:r>
            <a:br>
              <a:rPr lang="en-US" altLang="ko-KR" sz="3600" dirty="0" smtClean="0">
                <a:effectLst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0" y="116632"/>
            <a:ext cx="8374063" cy="6741368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ko-KR" altLang="en-US" sz="3300" b="1" dirty="0"/>
              <a:t>♦ </a:t>
            </a:r>
            <a:r>
              <a:rPr lang="ko-KR" altLang="en-US" sz="3600" b="1" dirty="0" smtClean="0"/>
              <a:t>헌신적인 </a:t>
            </a:r>
            <a:r>
              <a:rPr lang="ko-KR" altLang="en-US" sz="3600" b="1" dirty="0"/>
              <a:t>보살핌</a:t>
            </a:r>
            <a:r>
              <a:rPr lang="en-US" altLang="ko-KR" sz="3600" b="1" dirty="0"/>
              <a:t>(</a:t>
            </a:r>
            <a:r>
              <a:rPr lang="ko-KR" altLang="en-US" sz="3600" b="1" dirty="0"/>
              <a:t>계속</a:t>
            </a:r>
            <a:r>
              <a:rPr lang="en-US" altLang="ko-KR" sz="3600" b="1" dirty="0"/>
              <a:t>)</a:t>
            </a:r>
          </a:p>
          <a:p>
            <a:pPr marL="0" indent="0" fontAlgn="base">
              <a:buNone/>
            </a:pPr>
            <a:endParaRPr lang="en-US" altLang="ko-KR" dirty="0" smtClean="0"/>
          </a:p>
          <a:p>
            <a:pPr fontAlgn="base"/>
            <a:r>
              <a:rPr lang="ko-KR" altLang="en-US" sz="2800" dirty="0" smtClean="0"/>
              <a:t>감염인 </a:t>
            </a:r>
            <a:r>
              <a:rPr lang="ko-KR" altLang="en-US" sz="2800" dirty="0"/>
              <a:t>가족은 의사</a:t>
            </a:r>
            <a:r>
              <a:rPr lang="en-US" altLang="ko-KR" sz="2800" dirty="0"/>
              <a:t>, </a:t>
            </a:r>
            <a:r>
              <a:rPr lang="ko-KR" altLang="en-US" sz="2800" dirty="0"/>
              <a:t>에이즈 상담간호사</a:t>
            </a:r>
            <a:r>
              <a:rPr lang="en-US" altLang="ko-KR" sz="2800" dirty="0"/>
              <a:t>, </a:t>
            </a:r>
            <a:r>
              <a:rPr lang="ko-KR" altLang="en-US" sz="2800" dirty="0"/>
              <a:t>의사 등 의료인들로부터 의료 서비스 외에도 위로와 격려를 받았고</a:t>
            </a:r>
            <a:r>
              <a:rPr lang="en-US" altLang="ko-KR" sz="2800" dirty="0"/>
              <a:t>, </a:t>
            </a:r>
            <a:r>
              <a:rPr lang="ko-KR" altLang="en-US" sz="2800" dirty="0"/>
              <a:t>이러한 경험이 안정을 찾는데 큰 도움이 되었다고 하였다</a:t>
            </a:r>
            <a:r>
              <a:rPr lang="en-US" altLang="ko-KR" sz="2800" dirty="0"/>
              <a:t>. </a:t>
            </a:r>
            <a:endParaRPr lang="ko-KR" altLang="en-US" sz="2800" dirty="0"/>
          </a:p>
          <a:p>
            <a:pPr marL="0" indent="0" fontAlgn="base">
              <a:buNone/>
            </a:pPr>
            <a:endParaRPr lang="en-US" altLang="ko-KR" dirty="0" smtClean="0">
              <a:latin typeface="HY목판L" pitchFamily="18" charset="-127"/>
              <a:ea typeface="HY목판L" pitchFamily="18" charset="-127"/>
            </a:endParaRPr>
          </a:p>
          <a:p>
            <a:pPr marL="0" indent="0" fontAlgn="base">
              <a:buNone/>
            </a:pPr>
            <a:r>
              <a:rPr lang="en-US" altLang="ko-KR" dirty="0">
                <a:latin typeface="HY목판L" pitchFamily="18" charset="-127"/>
                <a:ea typeface="HY목판L" pitchFamily="18" charset="-127"/>
              </a:rPr>
              <a:t> </a:t>
            </a:r>
            <a:r>
              <a:rPr lang="en-US" altLang="ko-KR" dirty="0" smtClean="0">
                <a:latin typeface="HY목판L" pitchFamily="18" charset="-127"/>
                <a:ea typeface="HY목판L" pitchFamily="18" charset="-127"/>
              </a:rPr>
              <a:t> </a:t>
            </a:r>
            <a:r>
              <a:rPr lang="en-US" altLang="ko-KR" sz="2400" dirty="0" smtClean="0">
                <a:latin typeface="HY목판L" pitchFamily="18" charset="-127"/>
                <a:ea typeface="HY목판L" pitchFamily="18" charset="-127"/>
              </a:rPr>
              <a:t>000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간호사님이 많이 저한테 말로 위로랄까 </a:t>
            </a:r>
            <a:r>
              <a:rPr lang="ko-KR" altLang="en-US" sz="2400" dirty="0" smtClean="0">
                <a:latin typeface="HY목판L" pitchFamily="18" charset="-127"/>
                <a:ea typeface="HY목판L" pitchFamily="18" charset="-127"/>
              </a:rPr>
              <a:t>도움을 </a:t>
            </a:r>
            <a:r>
              <a:rPr lang="ko-KR" altLang="en-US" sz="2400" dirty="0" err="1" smtClean="0">
                <a:latin typeface="HY목판L" pitchFamily="18" charset="-127"/>
                <a:ea typeface="HY목판L" pitchFamily="18" charset="-127"/>
              </a:rPr>
              <a:t>주시더라구요</a:t>
            </a:r>
            <a:r>
              <a:rPr lang="en-US" altLang="ko-KR" sz="2400" dirty="0" smtClean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 smtClean="0">
                <a:latin typeface="HY목판L" pitchFamily="18" charset="-127"/>
                <a:ea typeface="HY목판L" pitchFamily="18" charset="-127"/>
              </a:rPr>
              <a:t>또 병원에 가면은 담당선생님이 있잖아요</a:t>
            </a:r>
            <a:r>
              <a:rPr lang="en-US" altLang="ko-KR" sz="2400" dirty="0" smtClean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 smtClean="0">
                <a:latin typeface="HY목판L" pitchFamily="18" charset="-127"/>
                <a:ea typeface="HY목판L" pitchFamily="18" charset="-127"/>
              </a:rPr>
              <a:t>그 선생님이 힘내라</a:t>
            </a:r>
            <a:r>
              <a:rPr lang="en-US" altLang="ko-KR" sz="2400" dirty="0" smtClean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 smtClean="0">
                <a:latin typeface="HY목판L" pitchFamily="18" charset="-127"/>
                <a:ea typeface="HY목판L" pitchFamily="18" charset="-127"/>
              </a:rPr>
              <a:t>그런 얘기 해주시고 하니까 애가 거기서 힘을 좀 받고 하니까 제가 마음에 안정을 찾아가는데 조금 도움이 된 거 같아요</a:t>
            </a:r>
            <a:r>
              <a:rPr lang="en-US" altLang="ko-KR" sz="2400" dirty="0" smtClean="0">
                <a:latin typeface="HY목판L" pitchFamily="18" charset="-127"/>
                <a:ea typeface="HY목판L" pitchFamily="18" charset="-127"/>
              </a:rPr>
              <a:t>. </a:t>
            </a:r>
            <a:endParaRPr lang="ko-KR" altLang="en-US" sz="2400" dirty="0" smtClean="0">
              <a:latin typeface="HY목판L" pitchFamily="18" charset="-127"/>
              <a:ea typeface="HY목판L" pitchFamily="18" charset="-127"/>
            </a:endParaRPr>
          </a:p>
          <a:p>
            <a:endParaRPr lang="ko-KR" altLang="en-US" dirty="0">
              <a:latin typeface="HY목판L" pitchFamily="18" charset="-127"/>
              <a:ea typeface="HY목판L" pitchFamily="18" charset="-127"/>
            </a:endParaRPr>
          </a:p>
          <a:p>
            <a:endParaRPr lang="ko-KR" altLang="en-US" dirty="0">
              <a:latin typeface="HY목판L" pitchFamily="18" charset="-127"/>
              <a:ea typeface="HY목판L" pitchFamily="18" charset="-127"/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9005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179513" y="0"/>
            <a:ext cx="8964488" cy="6957392"/>
          </a:xfrm>
        </p:spPr>
        <p:txBody>
          <a:bodyPr>
            <a:normAutofit/>
          </a:bodyPr>
          <a:lstStyle/>
          <a:p>
            <a:r>
              <a:rPr lang="en-US" altLang="ko-KR" sz="2700" dirty="0" smtClean="0">
                <a:effectLst/>
              </a:rPr>
              <a:t/>
            </a:r>
            <a:br>
              <a:rPr lang="en-US" altLang="ko-KR" sz="2700" dirty="0" smtClean="0">
                <a:effectLst/>
              </a:rPr>
            </a:br>
            <a:r>
              <a:rPr lang="ko-KR" altLang="en-US" sz="2700" dirty="0" smtClean="0">
                <a:effectLst/>
              </a:rPr>
              <a:t>제 </a:t>
            </a:r>
            <a:r>
              <a:rPr lang="en-US" altLang="ko-KR" sz="2700" dirty="0">
                <a:effectLst/>
              </a:rPr>
              <a:t>4 </a:t>
            </a:r>
            <a:r>
              <a:rPr lang="ko-KR" altLang="en-US" sz="2700" dirty="0">
                <a:effectLst/>
              </a:rPr>
              <a:t>주제모음 </a:t>
            </a:r>
            <a:r>
              <a:rPr lang="en-US" altLang="ko-KR" sz="2700" dirty="0" smtClean="0">
                <a:effectLst/>
              </a:rPr>
              <a:t/>
            </a:r>
            <a:br>
              <a:rPr lang="en-US" altLang="ko-KR" sz="2700" dirty="0" smtClean="0">
                <a:effectLst/>
              </a:rPr>
            </a:br>
            <a:r>
              <a:rPr lang="ko-KR" altLang="en-US" sz="4000" dirty="0" smtClean="0">
                <a:solidFill>
                  <a:schemeClr val="tx1"/>
                </a:solidFill>
                <a:effectLst/>
              </a:rPr>
              <a:t>상대적이며 </a:t>
            </a:r>
            <a:r>
              <a:rPr lang="ko-KR" altLang="en-US" sz="4000" dirty="0">
                <a:solidFill>
                  <a:schemeClr val="tx1"/>
                </a:solidFill>
                <a:effectLst/>
              </a:rPr>
              <a:t>절대적인 </a:t>
            </a:r>
            <a:r>
              <a:rPr lang="ko-KR" altLang="en-US" sz="4000" dirty="0" smtClean="0">
                <a:solidFill>
                  <a:schemeClr val="tx1"/>
                </a:solidFill>
                <a:effectLst/>
              </a:rPr>
              <a:t>부담감</a:t>
            </a:r>
            <a:r>
              <a:rPr lang="en-US" altLang="ko-KR" sz="4000" dirty="0" smtClean="0">
                <a:solidFill>
                  <a:schemeClr val="tx1"/>
                </a:solidFill>
                <a:effectLst/>
              </a:rPr>
              <a:t/>
            </a:r>
            <a:br>
              <a:rPr lang="en-US" altLang="ko-KR" sz="4000" dirty="0" smtClean="0">
                <a:solidFill>
                  <a:schemeClr val="tx1"/>
                </a:solidFill>
                <a:effectLst/>
              </a:rPr>
            </a:br>
            <a:r>
              <a:rPr lang="en-US" altLang="ko-KR" sz="4000" dirty="0" smtClean="0">
                <a:effectLst/>
              </a:rPr>
              <a:t>: </a:t>
            </a:r>
            <a:r>
              <a:rPr lang="en-US" altLang="ko-KR" sz="3200" dirty="0" err="1">
                <a:effectLst/>
              </a:rPr>
              <a:t>상대적으로</a:t>
            </a:r>
            <a:r>
              <a:rPr lang="en-US" altLang="ko-KR" sz="3200" dirty="0">
                <a:effectLst/>
              </a:rPr>
              <a:t> </a:t>
            </a:r>
            <a:r>
              <a:rPr lang="en-US" altLang="ko-KR" sz="3200" dirty="0" smtClean="0">
                <a:effectLst/>
              </a:rPr>
              <a:t> </a:t>
            </a:r>
            <a:r>
              <a:rPr lang="en-US" altLang="ko-KR" sz="3200" dirty="0" err="1" smtClean="0">
                <a:effectLst/>
              </a:rPr>
              <a:t>다른</a:t>
            </a:r>
            <a:r>
              <a:rPr lang="en-US" altLang="ko-KR" sz="3200" dirty="0" smtClean="0">
                <a:effectLst/>
              </a:rPr>
              <a:t>  </a:t>
            </a:r>
            <a:r>
              <a:rPr lang="en-US" altLang="ko-KR" sz="3200" dirty="0" err="1" smtClean="0">
                <a:effectLst/>
              </a:rPr>
              <a:t>질병보다</a:t>
            </a:r>
            <a:r>
              <a:rPr lang="en-US" altLang="ko-KR" sz="3200" dirty="0" smtClean="0">
                <a:effectLst/>
              </a:rPr>
              <a:t> </a:t>
            </a:r>
            <a:r>
              <a:rPr lang="en-US" altLang="ko-KR" sz="3200" dirty="0">
                <a:effectLst/>
              </a:rPr>
              <a:t>더 </a:t>
            </a:r>
            <a:r>
              <a:rPr lang="en-US" altLang="ko-KR" sz="3200" dirty="0" err="1" smtClean="0">
                <a:effectLst/>
              </a:rPr>
              <a:t>버겁고</a:t>
            </a:r>
            <a:r>
              <a:rPr lang="en-US" altLang="ko-KR" sz="3200" dirty="0" smtClean="0">
                <a:effectLst/>
              </a:rPr>
              <a:t>  </a:t>
            </a:r>
            <a:r>
              <a:rPr lang="en-US" altLang="ko-KR" sz="3200" dirty="0" err="1" smtClean="0">
                <a:effectLst/>
              </a:rPr>
              <a:t>절대적으로도</a:t>
            </a:r>
            <a:r>
              <a:rPr lang="en-US" altLang="ko-KR" sz="3200" dirty="0" smtClean="0">
                <a:effectLst/>
              </a:rPr>
              <a:t>  </a:t>
            </a:r>
            <a:r>
              <a:rPr lang="en-US" altLang="ko-KR" sz="3200" dirty="0" err="1" smtClean="0">
                <a:effectLst/>
              </a:rPr>
              <a:t>힘든</a:t>
            </a:r>
            <a:r>
              <a:rPr lang="en-US" altLang="ko-KR" sz="3200" dirty="0" smtClean="0">
                <a:effectLst/>
              </a:rPr>
              <a:t>  </a:t>
            </a:r>
            <a:r>
              <a:rPr lang="en-US" altLang="ko-KR" sz="3200" dirty="0" err="1">
                <a:effectLst/>
              </a:rPr>
              <a:t>감염인</a:t>
            </a:r>
            <a:r>
              <a:rPr lang="en-US" altLang="ko-KR" sz="3200" dirty="0">
                <a:effectLst/>
              </a:rPr>
              <a:t> </a:t>
            </a:r>
            <a:r>
              <a:rPr lang="en-US" altLang="ko-KR" sz="3200" dirty="0" smtClean="0">
                <a:effectLst/>
              </a:rPr>
              <a:t> </a:t>
            </a:r>
            <a:r>
              <a:rPr lang="en-US" altLang="ko-KR" sz="3200" dirty="0" err="1" smtClean="0">
                <a:effectLst/>
              </a:rPr>
              <a:t>가족의</a:t>
            </a:r>
            <a:r>
              <a:rPr lang="en-US" altLang="ko-KR" sz="3200" dirty="0" smtClean="0">
                <a:effectLst/>
              </a:rPr>
              <a:t>  </a:t>
            </a:r>
            <a:r>
              <a:rPr lang="en-US" altLang="ko-KR" sz="3200" dirty="0" err="1" smtClean="0">
                <a:effectLst/>
              </a:rPr>
              <a:t>부담감을</a:t>
            </a:r>
            <a:r>
              <a:rPr lang="en-US" altLang="ko-KR" sz="3200" dirty="0" smtClean="0">
                <a:effectLst/>
              </a:rPr>
              <a:t>  </a:t>
            </a:r>
            <a:r>
              <a:rPr lang="en-US" altLang="ko-KR" sz="3200" dirty="0" err="1">
                <a:effectLst/>
              </a:rPr>
              <a:t>말한다</a:t>
            </a:r>
            <a:r>
              <a:rPr lang="en-US" altLang="ko-KR" sz="3200" dirty="0">
                <a:effectLst/>
              </a:rPr>
              <a:t>. </a:t>
            </a:r>
            <a:br>
              <a:rPr lang="en-US" altLang="ko-KR" sz="3200" dirty="0">
                <a:effectLst/>
              </a:rPr>
            </a:br>
            <a:r>
              <a:rPr lang="ko-KR" altLang="en-US" sz="3200" dirty="0">
                <a:effectLst/>
              </a:rPr>
              <a:t/>
            </a:r>
            <a:br>
              <a:rPr lang="ko-KR" altLang="en-US" sz="3200" dirty="0">
                <a:effectLst/>
              </a:rPr>
            </a:b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ko-KR" altLang="en-US" b="1" dirty="0" smtClean="0"/>
              <a:t>♦ </a:t>
            </a:r>
            <a:r>
              <a:rPr lang="ko-KR" altLang="en-US" sz="3600" b="1" dirty="0"/>
              <a:t>희망 없는 부양의 </a:t>
            </a:r>
            <a:r>
              <a:rPr lang="ko-KR" altLang="en-US" sz="3600" b="1" dirty="0" smtClean="0"/>
              <a:t>고통</a:t>
            </a:r>
            <a:endParaRPr lang="en-US" altLang="ko-KR" sz="3600" b="1" dirty="0" smtClean="0"/>
          </a:p>
          <a:p>
            <a:pPr marL="0" indent="0" fontAlgn="base">
              <a:buNone/>
            </a:pPr>
            <a:endParaRPr lang="ko-KR" altLang="en-US" sz="3600" dirty="0"/>
          </a:p>
          <a:p>
            <a:pPr fontAlgn="base"/>
            <a:r>
              <a:rPr lang="ko-KR" altLang="en-US" sz="2800" dirty="0"/>
              <a:t>감염인 가족은 </a:t>
            </a:r>
            <a:r>
              <a:rPr lang="ko-KR" altLang="en-US" sz="2800" dirty="0" smtClean="0"/>
              <a:t>끝이 </a:t>
            </a:r>
            <a:r>
              <a:rPr lang="ko-KR" altLang="en-US" sz="2800" dirty="0"/>
              <a:t>보이지 않는 부양에 대한 부담감을 경험하고 있었다</a:t>
            </a:r>
            <a:r>
              <a:rPr lang="en-US" altLang="ko-KR" sz="2800" dirty="0"/>
              <a:t>. </a:t>
            </a:r>
            <a:r>
              <a:rPr lang="ko-KR" altLang="en-US" sz="2800" dirty="0" smtClean="0"/>
              <a:t>또한 일인용 병실 사용 등 의료비 </a:t>
            </a:r>
            <a:r>
              <a:rPr lang="ko-KR" altLang="en-US" sz="2800" dirty="0"/>
              <a:t>지출에 대한 부담이 </a:t>
            </a:r>
            <a:r>
              <a:rPr lang="ko-KR" altLang="en-US" sz="2800" dirty="0" smtClean="0"/>
              <a:t>컸다</a:t>
            </a:r>
            <a:r>
              <a:rPr lang="en-US" altLang="ko-KR" sz="2800" dirty="0" smtClean="0"/>
              <a:t>.</a:t>
            </a:r>
          </a:p>
          <a:p>
            <a:pPr fontAlgn="base"/>
            <a:endParaRPr lang="en-US" altLang="ko-KR" sz="2800" dirty="0" smtClean="0"/>
          </a:p>
          <a:p>
            <a:pPr marL="0" indent="0" fontAlgn="base">
              <a:buNone/>
            </a:pPr>
            <a:r>
              <a:rPr lang="ko-KR" altLang="en-US" sz="2400" dirty="0" smtClean="0">
                <a:latin typeface="HY목판L" pitchFamily="18" charset="-127"/>
                <a:ea typeface="HY목판L" pitchFamily="18" charset="-127"/>
              </a:rPr>
              <a:t>엄마한테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짜증을 되게 부려요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짜증을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그래서 이게 환자 본인도 본인이지만 이게 부양해야 되는 식구들이 간호해야 되는 게 보통 문제가 아니구나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 (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중략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) </a:t>
            </a:r>
            <a:r>
              <a:rPr lang="ko-KR" altLang="en-US" sz="2400" dirty="0" smtClean="0">
                <a:latin typeface="HY목판L" pitchFamily="18" charset="-127"/>
                <a:ea typeface="HY목판L" pitchFamily="18" charset="-127"/>
              </a:rPr>
              <a:t>제가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속마음을 정말 얘기를 하면 </a:t>
            </a:r>
            <a:r>
              <a:rPr lang="ko-KR" altLang="en-US" sz="2400" dirty="0" err="1">
                <a:latin typeface="HY목판L" pitchFamily="18" charset="-127"/>
                <a:ea typeface="HY목판L" pitchFamily="18" charset="-127"/>
              </a:rPr>
              <a:t>부담가고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 그런 건 있어요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왠지 부담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그러니까 경제적인 거뿐만이 아니라 왠지 창피하고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....(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중략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)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 형편이 좋지는 않는데 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1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인실에 기거한 것도 그래요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병원에서는 해야 된다고 하니까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.... </a:t>
            </a:r>
            <a:r>
              <a:rPr lang="ko-KR" altLang="en-US" sz="2400" dirty="0" smtClean="0">
                <a:latin typeface="HY목판L" pitchFamily="18" charset="-127"/>
                <a:ea typeface="HY목판L" pitchFamily="18" charset="-127"/>
              </a:rPr>
              <a:t>그러니까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경제적인 어려움도 사실은 있고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...., 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  <a:p>
            <a:pPr>
              <a:buNone/>
            </a:pPr>
            <a:endParaRPr lang="ko-KR" altLang="en-US" sz="2800" dirty="0"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/>
              <a:t>♦ </a:t>
            </a:r>
            <a:r>
              <a:rPr lang="ko-KR" altLang="en-US" sz="3600" b="1" dirty="0"/>
              <a:t>떨칠 수 없는 </a:t>
            </a:r>
            <a:r>
              <a:rPr lang="ko-KR" altLang="en-US" sz="3600" b="1" dirty="0" smtClean="0"/>
              <a:t>두려움</a:t>
            </a:r>
            <a:endParaRPr lang="en-US" altLang="ko-KR" sz="3600" b="1" dirty="0" smtClean="0"/>
          </a:p>
          <a:p>
            <a:pPr fontAlgn="base"/>
            <a:endParaRPr lang="ko-KR" altLang="en-US" sz="3600" b="1" dirty="0"/>
          </a:p>
          <a:p>
            <a:pPr fontAlgn="base"/>
            <a:r>
              <a:rPr lang="ko-KR" altLang="en-US" sz="2800" dirty="0"/>
              <a:t>다른 </a:t>
            </a:r>
            <a:r>
              <a:rPr lang="ko-KR" altLang="en-US" sz="2800" dirty="0" smtClean="0"/>
              <a:t>질병과 달리 </a:t>
            </a:r>
            <a:r>
              <a:rPr lang="ko-KR" altLang="en-US" sz="2800" dirty="0"/>
              <a:t>감염인 </a:t>
            </a:r>
            <a:r>
              <a:rPr lang="ko-KR" altLang="en-US" sz="2800" dirty="0" smtClean="0"/>
              <a:t>가족은 접촉감염에 </a:t>
            </a:r>
            <a:r>
              <a:rPr lang="ko-KR" altLang="en-US" sz="2800" dirty="0"/>
              <a:t>대한 불안과 </a:t>
            </a:r>
            <a:r>
              <a:rPr lang="ko-KR" altLang="en-US" sz="2800" dirty="0" smtClean="0"/>
              <a:t>두려움을 경험한다</a:t>
            </a:r>
            <a:r>
              <a:rPr lang="en-US" altLang="ko-KR" sz="2800" dirty="0" smtClean="0"/>
              <a:t>.  </a:t>
            </a:r>
            <a:r>
              <a:rPr lang="ko-KR" altLang="en-US" sz="2800" dirty="0" smtClean="0"/>
              <a:t>온 가족이 검사를 받고</a:t>
            </a:r>
            <a:r>
              <a:rPr lang="en-US" altLang="ko-KR" sz="2800" dirty="0"/>
              <a:t>, </a:t>
            </a:r>
            <a:r>
              <a:rPr lang="ko-KR" altLang="en-US" sz="2800" dirty="0"/>
              <a:t>식기를 따로 사용하는 등 감염방지에 애썼다</a:t>
            </a:r>
            <a:r>
              <a:rPr lang="en-US" altLang="ko-KR" sz="2800" dirty="0"/>
              <a:t>. </a:t>
            </a:r>
            <a:r>
              <a:rPr lang="ko-KR" altLang="en-US" sz="2800" dirty="0"/>
              <a:t>어린 자녀가 있는 </a:t>
            </a:r>
            <a:r>
              <a:rPr lang="ko-KR" altLang="en-US" sz="2800" dirty="0" smtClean="0"/>
              <a:t>접촉기회를 차단하였다</a:t>
            </a:r>
            <a:r>
              <a:rPr lang="en-US" altLang="ko-KR" sz="2800" dirty="0"/>
              <a:t>. </a:t>
            </a:r>
            <a:r>
              <a:rPr lang="ko-KR" altLang="en-US" sz="2800" dirty="0"/>
              <a:t>특히 배우자의 </a:t>
            </a:r>
            <a:r>
              <a:rPr lang="ko-KR" altLang="en-US" sz="2800" dirty="0" smtClean="0"/>
              <a:t>경우는 </a:t>
            </a:r>
            <a:r>
              <a:rPr lang="ko-KR" altLang="en-US" sz="2800" dirty="0"/>
              <a:t>전염위험성에 대해 죽을 것 같은 공포심을 </a:t>
            </a:r>
            <a:r>
              <a:rPr lang="ko-KR" altLang="en-US" sz="2800" dirty="0" smtClean="0"/>
              <a:t>느꼈다</a:t>
            </a:r>
            <a:r>
              <a:rPr lang="en-US" altLang="ko-KR" sz="2800" dirty="0" smtClean="0"/>
              <a:t>.</a:t>
            </a:r>
          </a:p>
          <a:p>
            <a:pPr fontAlgn="base"/>
            <a:endParaRPr lang="en-US" altLang="ko-KR" sz="2800" dirty="0" smtClean="0"/>
          </a:p>
          <a:p>
            <a:pPr fontAlgn="base"/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남편하고 살았으니깐 저도 그렇지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(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전염되지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)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않을까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?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생각을 했기 때문에 거의 식음 전폐 </a:t>
            </a:r>
            <a:r>
              <a:rPr lang="ko-KR" altLang="en-US" sz="2400" dirty="0" err="1">
                <a:latin typeface="HY목판L" pitchFamily="18" charset="-127"/>
                <a:ea typeface="HY목판L" pitchFamily="18" charset="-127"/>
              </a:rPr>
              <a:t>하다시피하고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 err="1">
                <a:latin typeface="HY목판L" pitchFamily="18" charset="-127"/>
                <a:ea typeface="HY목판L" pitchFamily="18" charset="-127"/>
              </a:rPr>
              <a:t>미쳐버리겠는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 게 자녀도 눈에 안 들어오고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솔직히 처음에는 공포감 자체가 오더라고요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공포라는 게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그렇게 심한 줄 몰랐어요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솔직히 이러다 죽겠다는 생각이 </a:t>
            </a:r>
            <a:r>
              <a:rPr lang="ko-KR" altLang="en-US" sz="2400" dirty="0" err="1">
                <a:latin typeface="HY목판L" pitchFamily="18" charset="-127"/>
                <a:ea typeface="HY목판L" pitchFamily="18" charset="-127"/>
              </a:rPr>
              <a:t>들더라니깐요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(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중략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)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두려웠던 부분이 남이 손가락질 하는 자체가 그렇고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죽는다는 두려움보다 좋지 않게 간다는 그런 부분이 제 자신이 </a:t>
            </a:r>
            <a:r>
              <a:rPr lang="ko-KR" altLang="en-US" sz="2400" dirty="0" err="1">
                <a:latin typeface="HY목판L" pitchFamily="18" charset="-127"/>
                <a:ea typeface="HY목판L" pitchFamily="18" charset="-127"/>
              </a:rPr>
              <a:t>싫더라구요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  <a:p>
            <a:pPr fontAlgn="base"/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39259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404664"/>
            <a:ext cx="91440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3600" b="1" dirty="0"/>
              <a:t>♦ 폐쇄적인 </a:t>
            </a:r>
            <a:r>
              <a:rPr lang="ko-KR" altLang="en-US" sz="3600" b="1" dirty="0" smtClean="0"/>
              <a:t>인간관계</a:t>
            </a:r>
            <a:endParaRPr lang="en-US" altLang="ko-KR" sz="3600" b="1" dirty="0" smtClean="0"/>
          </a:p>
          <a:p>
            <a:pPr fontAlgn="base"/>
            <a:endParaRPr lang="ko-KR" altLang="en-US" sz="3600" dirty="0"/>
          </a:p>
          <a:p>
            <a:pPr fontAlgn="base"/>
            <a:r>
              <a:rPr lang="ko-KR" altLang="en-US" sz="2800" dirty="0"/>
              <a:t>감염인 가족은 감염사실을 알게 된 후 가족 내에서 갈등을 겪거나 사람들 만나는 것을 두려워 하는 등 인간관계의 어려움을 경험하고 있었다</a:t>
            </a:r>
            <a:r>
              <a:rPr lang="en-US" altLang="ko-KR" sz="2800" dirty="0" smtClean="0"/>
              <a:t>.</a:t>
            </a:r>
          </a:p>
          <a:p>
            <a:pPr fontAlgn="base"/>
            <a:endParaRPr lang="ko-KR" altLang="en-US" sz="2800" dirty="0"/>
          </a:p>
          <a:p>
            <a:pPr fontAlgn="base"/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사실 가족도 진짜 엉망진창이에요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(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중략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)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내 자식이 내 집에서 간장국물에 밥 비벼서 먹어도 편안히 먹어야지 거기서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(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큰집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)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벌레 보듯 하는데 가서 왜 그런 식으로 밥을 먹어야 되는지 난 용서 못 한다 그랬어요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지금은 안 다녀요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그리고 인제 신랑하고도 이혼하고 다 이렇게 됐어요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961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332656"/>
            <a:ext cx="9144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/>
              <a:t>♦ </a:t>
            </a:r>
            <a:r>
              <a:rPr lang="ko-KR" altLang="en-US" sz="3600" b="1" dirty="0"/>
              <a:t>배려가 부족한 </a:t>
            </a:r>
            <a:r>
              <a:rPr lang="ko-KR" altLang="en-US" sz="3600" b="1" dirty="0" smtClean="0"/>
              <a:t>의료인</a:t>
            </a:r>
            <a:endParaRPr lang="en-US" altLang="ko-KR" sz="3600" b="1" dirty="0" smtClean="0"/>
          </a:p>
          <a:p>
            <a:pPr fontAlgn="base"/>
            <a:endParaRPr lang="ko-KR" altLang="en-US" sz="3600" b="1" dirty="0"/>
          </a:p>
          <a:p>
            <a:pPr fontAlgn="base"/>
            <a:r>
              <a:rPr lang="ko-KR" altLang="en-US" sz="2800" dirty="0"/>
              <a:t>감염인 가족은 병원 의료인이나 보건소 담당자로부터 도움을 받기도 했지만</a:t>
            </a:r>
            <a:r>
              <a:rPr lang="en-US" altLang="ko-KR" sz="2800" dirty="0"/>
              <a:t>, </a:t>
            </a:r>
            <a:r>
              <a:rPr lang="ko-KR" altLang="en-US" sz="2800" dirty="0"/>
              <a:t>반대로 배려가 부족한 의료인의 태도로 인해 힘든 경험도 했다</a:t>
            </a:r>
            <a:r>
              <a:rPr lang="en-US" altLang="ko-KR" sz="2800" dirty="0"/>
              <a:t>. </a:t>
            </a:r>
            <a:r>
              <a:rPr lang="ko-KR" altLang="en-US" sz="2800" dirty="0"/>
              <a:t>예를 들면 다른 사람들에게 다 들리도록 병명을 크게 얘기하는 등 </a:t>
            </a:r>
            <a:r>
              <a:rPr lang="ko-KR" altLang="en-US" sz="2800" dirty="0" err="1"/>
              <a:t>감염인을</a:t>
            </a:r>
            <a:r>
              <a:rPr lang="ko-KR" altLang="en-US" sz="2800" dirty="0"/>
              <a:t> 함부로 대할 때</a:t>
            </a:r>
            <a:r>
              <a:rPr lang="en-US" altLang="ko-KR" sz="2800" dirty="0"/>
              <a:t>, </a:t>
            </a:r>
            <a:r>
              <a:rPr lang="ko-KR" altLang="en-US" sz="2800" dirty="0"/>
              <a:t>진료 중에 </a:t>
            </a:r>
            <a:r>
              <a:rPr lang="ko-KR" altLang="en-US" sz="2800" dirty="0" err="1"/>
              <a:t>감염인을</a:t>
            </a:r>
            <a:r>
              <a:rPr lang="ko-KR" altLang="en-US" sz="2800" dirty="0"/>
              <a:t> 차별할 때 수치심을 느꼈다고 진술하였다</a:t>
            </a:r>
            <a:r>
              <a:rPr lang="en-US" altLang="ko-KR" sz="2800" dirty="0" smtClean="0"/>
              <a:t>.</a:t>
            </a:r>
          </a:p>
          <a:p>
            <a:pPr fontAlgn="base"/>
            <a:endParaRPr lang="ko-KR" altLang="en-US" sz="2800" dirty="0"/>
          </a:p>
          <a:p>
            <a:pPr fontAlgn="base"/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병원에 입원할 때마다 스트레스 많이 받았어요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응급실에 놔둬도 상관없는데 </a:t>
            </a:r>
            <a:r>
              <a:rPr lang="ko-KR" altLang="en-US" sz="2400" dirty="0" err="1">
                <a:latin typeface="HY목판L" pitchFamily="18" charset="-127"/>
                <a:ea typeface="HY목판L" pitchFamily="18" charset="-127"/>
              </a:rPr>
              <a:t>유난떨고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 기분 </a:t>
            </a:r>
            <a:r>
              <a:rPr lang="ko-KR" altLang="en-US" sz="2400" dirty="0" err="1">
                <a:latin typeface="HY목판L" pitchFamily="18" charset="-127"/>
                <a:ea typeface="HY목판L" pitchFamily="18" charset="-127"/>
              </a:rPr>
              <a:t>나쁘더라구요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옛날에 많이 서러웠어요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(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중략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)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보건소 직원이 </a:t>
            </a:r>
            <a:r>
              <a:rPr lang="ko-KR" altLang="en-US" sz="2400" dirty="0" err="1">
                <a:latin typeface="HY목판L" pitchFamily="18" charset="-127"/>
                <a:ea typeface="HY목판L" pitchFamily="18" charset="-127"/>
              </a:rPr>
              <a:t>떽떽거리는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 사람이 있어서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보건소는 동생 심문하듯이 꼬치꼬치 물어요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거기서 수치심을 더 </a:t>
            </a:r>
            <a:r>
              <a:rPr lang="ko-KR" altLang="en-US" sz="2400" dirty="0" err="1">
                <a:latin typeface="HY목판L" pitchFamily="18" charset="-127"/>
                <a:ea typeface="HY목판L" pitchFamily="18" charset="-127"/>
              </a:rPr>
              <a:t>주더라구요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149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539552" y="1916832"/>
            <a:ext cx="835292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ko-KR" altLang="en-US" sz="2800" b="1" dirty="0"/>
              <a:t>제 </a:t>
            </a:r>
            <a:r>
              <a:rPr lang="en-US" altLang="ko-KR" sz="2800" b="1" dirty="0"/>
              <a:t>5 </a:t>
            </a:r>
            <a:r>
              <a:rPr lang="ko-KR" altLang="en-US" sz="2800" b="1" dirty="0" smtClean="0"/>
              <a:t>주제모음</a:t>
            </a:r>
            <a:endParaRPr lang="en-US" altLang="ko-KR" sz="2800" b="1" dirty="0" smtClean="0"/>
          </a:p>
          <a:p>
            <a:pPr algn="ctr" fontAlgn="base"/>
            <a:r>
              <a:rPr lang="ko-KR" altLang="en-US" sz="4000" b="1" dirty="0" smtClean="0"/>
              <a:t> </a:t>
            </a:r>
            <a:r>
              <a:rPr lang="ko-KR" altLang="en-US" sz="4000" b="1" dirty="0"/>
              <a:t>저버릴 수 없는 가족의 도리 </a:t>
            </a:r>
            <a:endParaRPr lang="en-US" altLang="ko-KR" sz="4000" b="1" dirty="0" smtClean="0"/>
          </a:p>
          <a:p>
            <a:pPr algn="ctr" fontAlgn="base"/>
            <a:r>
              <a:rPr lang="en-US" altLang="ko-KR" b="1" dirty="0" smtClean="0"/>
              <a:t>: </a:t>
            </a:r>
            <a:r>
              <a:rPr lang="ko-KR" altLang="en-US" sz="3200" dirty="0" smtClean="0"/>
              <a:t>힘들지만 </a:t>
            </a:r>
            <a:r>
              <a:rPr lang="ko-KR" altLang="en-US" sz="3200" dirty="0" err="1"/>
              <a:t>감염인을</a:t>
            </a:r>
            <a:r>
              <a:rPr lang="ko-KR" altLang="en-US" sz="3200" dirty="0"/>
              <a:t> 포기할 수 없는 가족의 심정과 가족이 인식하는 가족의 중요성</a:t>
            </a:r>
            <a:r>
              <a:rPr lang="en-US" altLang="ko-KR" sz="3200" dirty="0"/>
              <a:t>, </a:t>
            </a:r>
            <a:endParaRPr lang="en-US" altLang="ko-KR" sz="3200" dirty="0" smtClean="0"/>
          </a:p>
          <a:p>
            <a:pPr algn="ctr" fontAlgn="base"/>
            <a:r>
              <a:rPr lang="ko-KR" altLang="en-US" sz="3200" dirty="0" smtClean="0"/>
              <a:t>더 </a:t>
            </a:r>
            <a:r>
              <a:rPr lang="ko-KR" altLang="en-US" sz="3200" dirty="0"/>
              <a:t>나아가 </a:t>
            </a:r>
            <a:r>
              <a:rPr lang="ko-KR" altLang="en-US" sz="3200" dirty="0" err="1"/>
              <a:t>감염인을</a:t>
            </a:r>
            <a:r>
              <a:rPr lang="ko-KR" altLang="en-US" sz="3200" dirty="0"/>
              <a:t> 돌보면서 경험하는 가족의 성장이다</a:t>
            </a:r>
            <a:r>
              <a:rPr lang="en-US" altLang="ko-KR" sz="3200" dirty="0"/>
              <a:t>. 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269753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ko-KR" altLang="en-US" b="1" dirty="0"/>
              <a:t>♦ </a:t>
            </a:r>
            <a:r>
              <a:rPr lang="ko-KR" altLang="en-US" sz="3900" dirty="0"/>
              <a:t>혈육의 </a:t>
            </a:r>
            <a:r>
              <a:rPr lang="ko-KR" altLang="en-US" sz="3900" dirty="0" smtClean="0"/>
              <a:t>정</a:t>
            </a:r>
            <a:endParaRPr lang="en-US" altLang="ko-KR" sz="5100" dirty="0" smtClean="0"/>
          </a:p>
          <a:p>
            <a:pPr marL="0" indent="0" fontAlgn="base">
              <a:buNone/>
            </a:pPr>
            <a:endParaRPr lang="ko-KR" altLang="en-US" dirty="0"/>
          </a:p>
          <a:p>
            <a:pPr fontAlgn="base"/>
            <a:r>
              <a:rPr lang="ko-KR" altLang="en-US" sz="2800" dirty="0"/>
              <a:t>감염인 가족은 어쩔 수 없이 감염사실을 받아들였던 것과는 달리 치료과정을 거치면서 감염사실을 기꺼이 받아들이고 있었다</a:t>
            </a:r>
            <a:r>
              <a:rPr lang="en-US" altLang="ko-KR" sz="2800" dirty="0"/>
              <a:t>. </a:t>
            </a:r>
            <a:r>
              <a:rPr lang="ko-KR" altLang="en-US" sz="2800" dirty="0"/>
              <a:t>참여자들은 </a:t>
            </a:r>
            <a:r>
              <a:rPr lang="ko-KR" altLang="en-US" sz="2800" dirty="0" err="1"/>
              <a:t>감염인을</a:t>
            </a:r>
            <a:r>
              <a:rPr lang="ko-KR" altLang="en-US" sz="2800" dirty="0"/>
              <a:t> 포기하는 다른 가족이 이해는 되지만</a:t>
            </a:r>
            <a:r>
              <a:rPr lang="en-US" altLang="ko-KR" sz="2800" dirty="0"/>
              <a:t>, </a:t>
            </a:r>
            <a:r>
              <a:rPr lang="ko-KR" altLang="en-US" sz="2800" dirty="0"/>
              <a:t>감염인 가족구성원을 포기할 수 없으며</a:t>
            </a:r>
            <a:r>
              <a:rPr lang="en-US" altLang="ko-KR" sz="2800" dirty="0"/>
              <a:t>, </a:t>
            </a:r>
            <a:r>
              <a:rPr lang="ko-KR" altLang="en-US" sz="2800" dirty="0"/>
              <a:t>그 이유는 혈육이고 핏줄이기 때문이라고 표현하였다</a:t>
            </a:r>
            <a:r>
              <a:rPr lang="en-US" altLang="ko-KR" sz="2800" dirty="0" smtClean="0"/>
              <a:t>.</a:t>
            </a:r>
          </a:p>
          <a:p>
            <a:pPr fontAlgn="base"/>
            <a:endParaRPr lang="ko-KR" altLang="en-US" sz="3000" dirty="0"/>
          </a:p>
          <a:p>
            <a:pPr marL="0" indent="0" fontAlgn="base">
              <a:buNone/>
            </a:pP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제가 끝까지 봐줬죠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형젠데 버릴 수는 없는 거고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,...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그러면 안 되는 거잖아요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!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자기 핏줄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혈육이니깐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사람은 살면서 실수할 수도 있잖아요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?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 사람들이 그걸 하고 싶어서 그런 거예요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?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어떻게 하다 운명인지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나쁘게 말하면 재수가 없어서 그런 거지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내가 나중에라도 혹시라도 운이 없고 재수가 없어서 그렇게 될 수 있다 생각하고 식구가 해줘야지 누가 해줘요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? 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  <a:p>
            <a:endParaRPr lang="ko-KR" altLang="en-US" sz="3000" dirty="0"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107504" y="188640"/>
            <a:ext cx="8928992" cy="6669359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ko-KR" altLang="en-US" sz="4200" b="1" dirty="0" smtClean="0"/>
              <a:t>♦ </a:t>
            </a:r>
            <a:r>
              <a:rPr lang="ko-KR" altLang="en-US" sz="3600" b="1" dirty="0"/>
              <a:t>소중한 그 이름</a:t>
            </a:r>
            <a:r>
              <a:rPr lang="en-US" altLang="ko-KR" sz="3600" b="1" dirty="0"/>
              <a:t>, </a:t>
            </a:r>
            <a:r>
              <a:rPr lang="ko-KR" altLang="en-US" sz="3600" b="1" dirty="0" smtClean="0"/>
              <a:t>가족</a:t>
            </a:r>
            <a:endParaRPr lang="en-US" altLang="ko-KR" sz="3600" b="1" dirty="0" smtClean="0"/>
          </a:p>
          <a:p>
            <a:pPr marL="0" indent="0" fontAlgn="base">
              <a:buNone/>
            </a:pPr>
            <a:endParaRPr lang="ko-KR" altLang="en-US" sz="4200" b="1" dirty="0"/>
          </a:p>
          <a:p>
            <a:pPr fontAlgn="base"/>
            <a:r>
              <a:rPr lang="ko-KR" altLang="en-US" sz="2800" dirty="0"/>
              <a:t>감염인 가족은 가족이 감염인 투병에 있어 소중한 존재라는 것에 강하게 인식하고 있었다</a:t>
            </a:r>
            <a:r>
              <a:rPr lang="en-US" altLang="ko-KR" sz="2800" dirty="0"/>
              <a:t>. </a:t>
            </a:r>
            <a:r>
              <a:rPr lang="ko-KR" altLang="en-US" sz="2800" dirty="0" smtClean="0"/>
              <a:t>즉</a:t>
            </a:r>
            <a:r>
              <a:rPr lang="en-US" altLang="ko-KR" sz="2800" dirty="0" smtClean="0"/>
              <a:t> </a:t>
            </a:r>
            <a:r>
              <a:rPr lang="ko-KR" altLang="en-US" sz="2800" dirty="0"/>
              <a:t>가족이 </a:t>
            </a:r>
            <a:r>
              <a:rPr lang="ko-KR" altLang="en-US" sz="2800" dirty="0" err="1"/>
              <a:t>감염인을</a:t>
            </a:r>
            <a:r>
              <a:rPr lang="ko-KR" altLang="en-US" sz="2800" dirty="0"/>
              <a:t> 포기하지 말아야 하며 </a:t>
            </a:r>
            <a:r>
              <a:rPr lang="ko-KR" altLang="en-US" sz="2800" dirty="0" err="1"/>
              <a:t>감염인에게</a:t>
            </a:r>
            <a:r>
              <a:rPr lang="ko-KR" altLang="en-US" sz="2800" dirty="0"/>
              <a:t> 가족은 가장 큰 힘이라고 표현하였다</a:t>
            </a:r>
            <a:r>
              <a:rPr lang="en-US" altLang="ko-KR" sz="2800" dirty="0"/>
              <a:t>. </a:t>
            </a:r>
            <a:endParaRPr lang="en-US" altLang="ko-KR" sz="2800" dirty="0" smtClean="0"/>
          </a:p>
          <a:p>
            <a:pPr fontAlgn="base"/>
            <a:endParaRPr lang="ko-KR" altLang="en-US" sz="2800" dirty="0"/>
          </a:p>
          <a:p>
            <a:pPr marL="0" indent="0" fontAlgn="base">
              <a:buNone/>
            </a:pP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식구들이 오고 안 오는 사람이 있는데 식구들 오면 그 환자에게 정신적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마음으로 의지가 되죠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어떻게 쉼터만 의지하며 살아요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 err="1">
                <a:latin typeface="HY목판L" pitchFamily="18" charset="-127"/>
                <a:ea typeface="HY목판L" pitchFamily="18" charset="-127"/>
              </a:rPr>
              <a:t>그쵸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?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나부터도 가족이 오면 좋죠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!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가족이 있다는 것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가족이 제일 큰 힘이 돼요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  <a:p>
            <a:endParaRPr lang="ko-KR" altLang="en-US" sz="2800" dirty="0">
              <a:latin typeface="휴먼편지체" pitchFamily="18" charset="-127"/>
              <a:ea typeface="휴먼편지체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0" y="116632"/>
            <a:ext cx="9144000" cy="6741368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ko-KR" altLang="en-US" sz="3900" b="1" dirty="0"/>
              <a:t>♦ </a:t>
            </a:r>
            <a:r>
              <a:rPr lang="ko-KR" altLang="en-US" sz="3600" dirty="0"/>
              <a:t>보살핌을 통한 </a:t>
            </a:r>
            <a:r>
              <a:rPr lang="ko-KR" altLang="en-US" sz="3600" dirty="0" smtClean="0"/>
              <a:t>성장</a:t>
            </a:r>
            <a:endParaRPr lang="en-US" altLang="ko-KR" sz="3600" dirty="0" smtClean="0"/>
          </a:p>
          <a:p>
            <a:pPr marL="0" indent="0" fontAlgn="base">
              <a:buNone/>
            </a:pPr>
            <a:endParaRPr lang="ko-KR" altLang="en-US" sz="3900" dirty="0"/>
          </a:p>
          <a:p>
            <a:pPr fontAlgn="base"/>
            <a:r>
              <a:rPr lang="ko-KR" altLang="en-US" sz="2800" dirty="0" smtClean="0"/>
              <a:t>참여자는 </a:t>
            </a:r>
            <a:r>
              <a:rPr lang="ko-KR" altLang="en-US" sz="2800" dirty="0"/>
              <a:t>감염인 돌봄을 통해 </a:t>
            </a:r>
            <a:r>
              <a:rPr lang="ko-KR" altLang="en-US" sz="2800" dirty="0" smtClean="0"/>
              <a:t>많이 </a:t>
            </a:r>
            <a:r>
              <a:rPr lang="ko-KR" altLang="en-US" sz="2800" dirty="0"/>
              <a:t>배우고 마음과 이해의 폭이 넓어졌다며 감사함을 느낀다고 진술하였다</a:t>
            </a:r>
            <a:r>
              <a:rPr lang="en-US" altLang="ko-KR" sz="2800" dirty="0"/>
              <a:t>. </a:t>
            </a:r>
            <a:r>
              <a:rPr lang="ko-KR" altLang="en-US" sz="2800" dirty="0"/>
              <a:t>또한 </a:t>
            </a:r>
            <a:r>
              <a:rPr lang="ko-KR" altLang="en-US" sz="2800" dirty="0" smtClean="0"/>
              <a:t>에이즈에 </a:t>
            </a:r>
            <a:r>
              <a:rPr lang="ko-KR" altLang="en-US" sz="2800" dirty="0"/>
              <a:t>대한 관심이 많아지고 </a:t>
            </a:r>
            <a:r>
              <a:rPr lang="ko-KR" altLang="en-US" sz="2800" dirty="0" smtClean="0"/>
              <a:t>에이즈에 </a:t>
            </a:r>
            <a:r>
              <a:rPr lang="ko-KR" altLang="en-US" sz="2800" dirty="0"/>
              <a:t>대한 부정적이고 잘못된 인식이 바뀌는 경험을 하였다</a:t>
            </a:r>
            <a:r>
              <a:rPr lang="en-US" altLang="ko-KR" sz="2800" dirty="0"/>
              <a:t>. </a:t>
            </a:r>
            <a:r>
              <a:rPr lang="ko-KR" altLang="en-US" sz="2800" dirty="0"/>
              <a:t>더 나아가 </a:t>
            </a:r>
            <a:r>
              <a:rPr lang="ko-KR" altLang="en-US" sz="2800" dirty="0" smtClean="0"/>
              <a:t>앞으로 상담이나 </a:t>
            </a:r>
            <a:r>
              <a:rPr lang="ko-KR" altLang="en-US" sz="2800" dirty="0"/>
              <a:t>봉사를 통해 갚고 싶다고 진술하였다</a:t>
            </a:r>
            <a:r>
              <a:rPr lang="en-US" altLang="ko-KR" sz="2800" dirty="0" smtClean="0"/>
              <a:t>.</a:t>
            </a:r>
          </a:p>
          <a:p>
            <a:pPr fontAlgn="base"/>
            <a:endParaRPr lang="en-US" altLang="ko-KR" sz="2800" dirty="0" smtClean="0"/>
          </a:p>
          <a:p>
            <a:pPr marL="0" indent="0" fontAlgn="base">
              <a:buNone/>
            </a:pP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저 같은 경우에는 알려서 동생한테 도움이 됐고 내가 갚을 길은 왜 </a:t>
            </a:r>
            <a:r>
              <a:rPr lang="ko-KR" altLang="en-US" sz="2400" dirty="0" err="1">
                <a:latin typeface="HY목판L" pitchFamily="18" charset="-127"/>
                <a:ea typeface="HY목판L" pitchFamily="18" charset="-127"/>
              </a:rPr>
              <a:t>그러냐면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 경제적으로도 제가 한다고 한다면 경제적인 부담도 컸을 건데 그것도 제가 혜택을 받고 있는 거고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,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그러니까 현실적으로 그래야 되지 않을까 사이버 대학 그런 학과로 가서 좀 배워서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그런 생각을 했어요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  <a:p>
            <a:pPr fontAlgn="base"/>
            <a:endParaRPr lang="ko-KR" altLang="en-US" sz="2800" dirty="0">
              <a:latin typeface="HY목판L" pitchFamily="18" charset="-127"/>
              <a:ea typeface="HY목판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768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79512" y="1484784"/>
            <a:ext cx="9144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ko-KR" altLang="en-US" sz="2800" b="1" dirty="0"/>
              <a:t>제 </a:t>
            </a:r>
            <a:r>
              <a:rPr lang="en-US" altLang="ko-KR" sz="2800" b="1" dirty="0"/>
              <a:t>6 </a:t>
            </a:r>
            <a:r>
              <a:rPr lang="ko-KR" altLang="en-US" sz="2800" b="1" dirty="0" smtClean="0"/>
              <a:t>주제모음</a:t>
            </a:r>
            <a:endParaRPr lang="en-US" altLang="ko-KR" sz="2800" b="1" dirty="0" smtClean="0"/>
          </a:p>
          <a:p>
            <a:pPr algn="ctr" fontAlgn="base"/>
            <a:r>
              <a:rPr lang="ko-KR" altLang="en-US" sz="2800" b="1" dirty="0" smtClean="0"/>
              <a:t> </a:t>
            </a:r>
            <a:r>
              <a:rPr lang="ko-KR" altLang="en-US" sz="4000" b="1" dirty="0"/>
              <a:t>더욱 절실한 포용과 이해</a:t>
            </a:r>
            <a:endParaRPr lang="ko-KR" altLang="en-US" sz="4000" dirty="0"/>
          </a:p>
          <a:p>
            <a:pPr algn="ctr" fontAlgn="base"/>
            <a:r>
              <a:rPr lang="ko-KR" altLang="en-US" sz="3200" dirty="0" smtClean="0"/>
              <a:t>편견과 </a:t>
            </a:r>
            <a:r>
              <a:rPr lang="ko-KR" altLang="en-US" sz="3200" dirty="0"/>
              <a:t>차별 없는 미래를 향해 감염인 가족이 지니고 있는 바람을 말한다</a:t>
            </a:r>
            <a:r>
              <a:rPr lang="en-US" altLang="ko-KR" sz="3200" dirty="0"/>
              <a:t>.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269437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0" y="476672"/>
            <a:ext cx="9144000" cy="6381328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ko-KR" altLang="en-US" sz="3600" b="1" dirty="0"/>
              <a:t>♦ 의지와 희망이 최선인 </a:t>
            </a:r>
            <a:r>
              <a:rPr lang="ko-KR" altLang="en-US" sz="3600" b="1" dirty="0" smtClean="0"/>
              <a:t>감염인</a:t>
            </a:r>
            <a:endParaRPr lang="en-US" altLang="ko-KR" sz="3600" b="1" dirty="0" smtClean="0"/>
          </a:p>
          <a:p>
            <a:pPr marL="0" indent="0" fontAlgn="base">
              <a:buNone/>
            </a:pPr>
            <a:endParaRPr lang="ko-KR" altLang="en-US" sz="3600" dirty="0"/>
          </a:p>
          <a:p>
            <a:pPr fontAlgn="base"/>
            <a:r>
              <a:rPr lang="ko-KR" altLang="en-US" sz="2800" dirty="0"/>
              <a:t>감염인 가족이 지적한 투병의 가장 중요한 요소는 감염인 자신의 의지와 희망</a:t>
            </a:r>
            <a:r>
              <a:rPr lang="en-US" altLang="ko-KR" sz="2800" dirty="0"/>
              <a:t>, </a:t>
            </a:r>
            <a:r>
              <a:rPr lang="ko-KR" altLang="en-US" sz="2800" dirty="0"/>
              <a:t>감사하는 마음과 같은 영적인 요소와 건강한 생활습관</a:t>
            </a:r>
            <a:r>
              <a:rPr lang="en-US" altLang="ko-KR" sz="2800" dirty="0"/>
              <a:t>, </a:t>
            </a:r>
            <a:r>
              <a:rPr lang="ko-KR" altLang="en-US" sz="2800" dirty="0"/>
              <a:t>적당한 긴장감과 같은 질병관리요소였다</a:t>
            </a:r>
            <a:r>
              <a:rPr lang="en-US" altLang="ko-KR" sz="2800" dirty="0" smtClean="0"/>
              <a:t>.</a:t>
            </a:r>
          </a:p>
          <a:p>
            <a:pPr marL="0" indent="0" fontAlgn="base">
              <a:buNone/>
            </a:pPr>
            <a:endParaRPr lang="ko-KR" altLang="en-US" sz="2800" dirty="0"/>
          </a:p>
          <a:p>
            <a:pPr marL="0" indent="0" fontAlgn="base">
              <a:buNone/>
            </a:pPr>
            <a:r>
              <a:rPr lang="ko-KR" altLang="en-US" sz="2400" dirty="0" smtClean="0">
                <a:latin typeface="HY목판L" pitchFamily="18" charset="-127"/>
                <a:ea typeface="HY목판L" pitchFamily="18" charset="-127"/>
              </a:rPr>
              <a:t>      마음가짐이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중요해요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그리고 규칙적인 생활이요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  <a:p>
            <a:endParaRPr lang="ko-KR" altLang="en-US" sz="2400" dirty="0">
              <a:latin typeface="휴먼편지체" pitchFamily="18" charset="-127"/>
              <a:ea typeface="휴먼편지체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0" y="260648"/>
            <a:ext cx="9144000" cy="6597352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ko-KR" altLang="en-US" b="1" dirty="0"/>
              <a:t>♦ </a:t>
            </a:r>
            <a:r>
              <a:rPr lang="ko-KR" altLang="en-US" sz="3600" b="1" dirty="0"/>
              <a:t>다각적인 전문적 </a:t>
            </a:r>
            <a:r>
              <a:rPr lang="ko-KR" altLang="en-US" sz="3600" b="1" dirty="0" smtClean="0"/>
              <a:t>도움</a:t>
            </a:r>
            <a:endParaRPr lang="en-US" altLang="ko-KR" sz="3600" b="1" dirty="0" smtClean="0"/>
          </a:p>
          <a:p>
            <a:pPr marL="0" indent="0" fontAlgn="base">
              <a:buNone/>
            </a:pPr>
            <a:endParaRPr lang="ko-KR" altLang="en-US" sz="3600" b="1" dirty="0"/>
          </a:p>
          <a:p>
            <a:pPr fontAlgn="base"/>
            <a:r>
              <a:rPr lang="ko-KR" altLang="en-US" sz="2800" dirty="0"/>
              <a:t>감염인 가족은 병에 대한 지식과 </a:t>
            </a:r>
            <a:r>
              <a:rPr lang="ko-KR" altLang="en-US" sz="2800" dirty="0" smtClean="0"/>
              <a:t>정보</a:t>
            </a:r>
            <a:r>
              <a:rPr lang="en-US" altLang="ko-KR" sz="2800" dirty="0" smtClean="0"/>
              <a:t>,</a:t>
            </a:r>
            <a:r>
              <a:rPr lang="ko-KR" altLang="en-US" sz="2800" dirty="0" smtClean="0"/>
              <a:t> </a:t>
            </a:r>
            <a:r>
              <a:rPr lang="ko-KR" altLang="en-US" sz="2800" dirty="0"/>
              <a:t>지속적인 정신적인 상담과 </a:t>
            </a:r>
            <a:r>
              <a:rPr lang="ko-KR" altLang="en-US" sz="2800" dirty="0" smtClean="0"/>
              <a:t>관리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유능한 전문인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치료약 </a:t>
            </a:r>
            <a:r>
              <a:rPr lang="ko-KR" altLang="en-US" sz="2800" dirty="0"/>
              <a:t>개발이 필수라고 생각하였다</a:t>
            </a:r>
            <a:r>
              <a:rPr lang="en-US" altLang="ko-KR" sz="2800" dirty="0"/>
              <a:t>. </a:t>
            </a:r>
            <a:r>
              <a:rPr lang="ko-KR" altLang="en-US" sz="2800" dirty="0"/>
              <a:t>더불어 </a:t>
            </a:r>
            <a:r>
              <a:rPr lang="ko-KR" altLang="en-US" sz="2800" dirty="0" err="1"/>
              <a:t>감염인을</a:t>
            </a:r>
            <a:r>
              <a:rPr lang="ko-KR" altLang="en-US" sz="2800" dirty="0"/>
              <a:t> 배려하는 전문인의 태도에 대한 요구도 있었다</a:t>
            </a:r>
            <a:r>
              <a:rPr lang="en-US" altLang="ko-KR" sz="2800" dirty="0"/>
              <a:t>.</a:t>
            </a:r>
            <a:endParaRPr lang="ko-KR" altLang="en-US" sz="2800" dirty="0"/>
          </a:p>
          <a:p>
            <a:endParaRPr lang="en-US" altLang="ko-KR" sz="2800" dirty="0" smtClean="0">
              <a:latin typeface="휴먼편지체" pitchFamily="18" charset="-127"/>
              <a:ea typeface="휴먼편지체" pitchFamily="18" charset="-127"/>
            </a:endParaRPr>
          </a:p>
          <a:p>
            <a:pPr marL="0" indent="0" fontAlgn="base">
              <a:buNone/>
            </a:pP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제가 봤을 땐 이거 걸리고 나면 정신적인 캐어가 중요한 거 같아요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정신적인 꾸준한 상담과 꾸준한 관리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...“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넌 할 수 있다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.” </a:t>
            </a:r>
            <a:endParaRPr lang="en-US" altLang="ko-KR" sz="2400" dirty="0" smtClean="0">
              <a:latin typeface="HY목판L" pitchFamily="18" charset="-127"/>
              <a:ea typeface="HY목판L" pitchFamily="18" charset="-127"/>
            </a:endParaRPr>
          </a:p>
          <a:p>
            <a:pPr marL="0" indent="0" fontAlgn="base">
              <a:buNone/>
            </a:pP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  <a:p>
            <a:pPr marL="0" indent="0" fontAlgn="base">
              <a:buNone/>
            </a:pP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전문적으로 아는 사람이 설명해 주면 편하겠죠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그리고 치료약이 나왔으면 좋겠어요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  <a:p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107504" y="246189"/>
            <a:ext cx="9036496" cy="6597352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ko-KR" altLang="en-US" b="1" dirty="0"/>
              <a:t>♦ </a:t>
            </a:r>
            <a:r>
              <a:rPr lang="ko-KR" altLang="en-US" sz="3600" b="1" dirty="0" err="1"/>
              <a:t>쳬계적인</a:t>
            </a:r>
            <a:r>
              <a:rPr lang="ko-KR" altLang="en-US" sz="3600" b="1" dirty="0"/>
              <a:t> 사회 지지기반 구축</a:t>
            </a:r>
            <a:endParaRPr lang="ko-KR" altLang="en-US" sz="3600" dirty="0"/>
          </a:p>
          <a:p>
            <a:pPr marL="0" indent="0" fontAlgn="base">
              <a:buNone/>
            </a:pPr>
            <a:endParaRPr lang="en-US" altLang="ko-KR" i="1" dirty="0" smtClean="0"/>
          </a:p>
          <a:p>
            <a:pPr marL="0" indent="0" fontAlgn="base">
              <a:buNone/>
            </a:pPr>
            <a:r>
              <a:rPr lang="ko-KR" altLang="en-US" sz="2800" dirty="0" smtClean="0"/>
              <a:t>또한 </a:t>
            </a:r>
            <a:r>
              <a:rPr lang="ko-KR" altLang="en-US" sz="2800" dirty="0"/>
              <a:t>감염인 가족은 감염인의 장기적인 투병과 관련하여 경제적 도움을 필요로 하였으며</a:t>
            </a:r>
            <a:r>
              <a:rPr lang="en-US" altLang="ko-KR" sz="2800" dirty="0"/>
              <a:t>, </a:t>
            </a:r>
            <a:r>
              <a:rPr lang="ko-KR" altLang="en-US" sz="2800" dirty="0" err="1"/>
              <a:t>감염인을</a:t>
            </a:r>
            <a:r>
              <a:rPr lang="ko-KR" altLang="en-US" sz="2800" dirty="0"/>
              <a:t> 위해 사회적 지지체계가 구축되기를 원했다</a:t>
            </a:r>
            <a:r>
              <a:rPr lang="en-US" altLang="ko-KR" sz="2800" dirty="0" smtClean="0"/>
              <a:t>.</a:t>
            </a:r>
          </a:p>
          <a:p>
            <a:pPr marL="0" indent="0" fontAlgn="base">
              <a:buNone/>
            </a:pPr>
            <a:endParaRPr lang="ko-KR" altLang="en-US" sz="2800" dirty="0"/>
          </a:p>
          <a:p>
            <a:pPr marL="0" indent="0" fontAlgn="base">
              <a:buNone/>
            </a:pP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(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국가에서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)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경제적으로라도 도움을 좀 주든지 아니면 그런 쉼터가 많이 생겨서 많이 기거할 수 있는 그런 게 됐으면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또 고런 사람들끼리 같이 정기적인 모임을 좀 가져서 서로 정보도 같이 공유 할 수 있을 수 있는 그런 거라든지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?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고런 것도 활성화시키고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....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  <a:p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107504" y="332656"/>
            <a:ext cx="9036496" cy="6525344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ko-KR" altLang="en-US" b="1" dirty="0"/>
              <a:t>♦ </a:t>
            </a:r>
            <a:r>
              <a:rPr lang="ko-KR" altLang="en-US" sz="3600" b="1" dirty="0"/>
              <a:t>간절하게 바라는 사회적 인식의 </a:t>
            </a:r>
            <a:r>
              <a:rPr lang="ko-KR" altLang="en-US" sz="3600" b="1" dirty="0" smtClean="0"/>
              <a:t>변화</a:t>
            </a:r>
            <a:endParaRPr lang="en-US" altLang="ko-KR" sz="3600" b="1" dirty="0" smtClean="0"/>
          </a:p>
          <a:p>
            <a:pPr marL="0" indent="0" fontAlgn="base">
              <a:buNone/>
            </a:pPr>
            <a:endParaRPr lang="ko-KR" altLang="en-US" b="1" dirty="0"/>
          </a:p>
          <a:p>
            <a:pPr fontAlgn="base"/>
            <a:r>
              <a:rPr lang="ko-KR" altLang="en-US" sz="2800" dirty="0"/>
              <a:t>모든 감염인 가족은 감염인과 가족이 겪는 어려움을 해결하기 위해서는 무엇보다 에이즈에 대한 사회의 부정적인 인식이 바뀌어야 한다는 사회적 인식변화에 대한 강한 요구를 가지고 있었다</a:t>
            </a:r>
            <a:r>
              <a:rPr lang="en-US" altLang="ko-KR" sz="2800" dirty="0"/>
              <a:t>. </a:t>
            </a:r>
            <a:r>
              <a:rPr lang="ko-KR" altLang="en-US" sz="2800" dirty="0"/>
              <a:t>이를 위해 대형 </a:t>
            </a:r>
            <a:r>
              <a:rPr lang="en-US" altLang="ko-KR" sz="2800" dirty="0"/>
              <a:t>TV </a:t>
            </a:r>
            <a:r>
              <a:rPr lang="ko-KR" altLang="en-US" sz="2800" dirty="0"/>
              <a:t>등 다양한 방법을 이용한 대국민 홍보가 활성화되어야 한다고 생각하였다</a:t>
            </a:r>
            <a:r>
              <a:rPr lang="en-US" altLang="ko-KR" sz="2800" dirty="0"/>
              <a:t>. </a:t>
            </a:r>
            <a:endParaRPr lang="en-US" altLang="ko-KR" sz="2800" dirty="0" smtClean="0"/>
          </a:p>
          <a:p>
            <a:pPr fontAlgn="base"/>
            <a:endParaRPr lang="ko-KR" altLang="en-US" sz="2800" dirty="0"/>
          </a:p>
          <a:p>
            <a:pPr marL="0" indent="0" fontAlgn="base">
              <a:buNone/>
            </a:pP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이병이 얼마나 무서운 거라는 걸 알아야 되지만 더러운 걸로만 인식이 된 게 조금은 잘못된 거 같아요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endParaRPr lang="en-US" altLang="ko-KR" sz="2400" dirty="0" smtClean="0">
              <a:latin typeface="HY목판L" pitchFamily="18" charset="-127"/>
              <a:ea typeface="HY목판L" pitchFamily="18" charset="-127"/>
            </a:endParaRPr>
          </a:p>
          <a:p>
            <a:pPr marL="0" indent="0" fontAlgn="base">
              <a:buNone/>
            </a:pP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  <a:p>
            <a:pPr marL="0" indent="0" fontAlgn="base">
              <a:buNone/>
            </a:pP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홍보를 많이 해줬으면 좋겠어요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.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하다못해 서울역 가면은 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TV </a:t>
            </a:r>
            <a:r>
              <a:rPr lang="ko-KR" altLang="en-US" sz="2400" dirty="0">
                <a:latin typeface="HY목판L" pitchFamily="18" charset="-127"/>
                <a:ea typeface="HY목판L" pitchFamily="18" charset="-127"/>
              </a:rPr>
              <a:t>큰 거 많잖아요</a:t>
            </a:r>
            <a:r>
              <a:rPr lang="en-US" altLang="ko-KR" sz="2400" dirty="0">
                <a:latin typeface="HY목판L" pitchFamily="18" charset="-127"/>
                <a:ea typeface="HY목판L" pitchFamily="18" charset="-127"/>
              </a:rPr>
              <a:t>? </a:t>
            </a:r>
            <a:endParaRPr lang="ko-KR" altLang="en-US" sz="2400" dirty="0">
              <a:latin typeface="HY목판L" pitchFamily="18" charset="-127"/>
              <a:ea typeface="HY목판L" pitchFamily="18" charset="-127"/>
            </a:endParaRP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28596" y="2357430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논 의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sz="4400" dirty="0" smtClean="0"/>
              <a:t/>
            </a:r>
            <a:br>
              <a:rPr lang="en-US" altLang="ko-KR" sz="4400" dirty="0" smtClean="0"/>
            </a:br>
            <a:r>
              <a:rPr lang="ko-KR" altLang="en-US" sz="4400" dirty="0" smtClean="0">
                <a:solidFill>
                  <a:schemeClr val="tx1"/>
                </a:solidFill>
              </a:rPr>
              <a:t>연구의 의의</a:t>
            </a:r>
            <a:r>
              <a:rPr lang="en-US" altLang="ko-KR" sz="4400" dirty="0" smtClean="0">
                <a:solidFill>
                  <a:schemeClr val="tx1"/>
                </a:solidFill>
              </a:rPr>
              <a:t/>
            </a:r>
            <a:br>
              <a:rPr lang="en-US" altLang="ko-KR" sz="4400" dirty="0" smtClean="0">
                <a:solidFill>
                  <a:schemeClr val="tx1"/>
                </a:solidFill>
              </a:rPr>
            </a:b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본 연구를 통해 나타난 우리나라 에이즈 감염인 가족 경험의 뚜렷한 특징은 크게 두 가지로 요약된다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-  </a:t>
            </a:r>
            <a:r>
              <a:rPr lang="ko-KR" altLang="en-US" dirty="0" smtClean="0"/>
              <a:t>다른 </a:t>
            </a:r>
            <a:r>
              <a:rPr lang="ko-KR" altLang="en-US" dirty="0" err="1"/>
              <a:t>질환자</a:t>
            </a:r>
            <a:r>
              <a:rPr lang="ko-KR" altLang="en-US" dirty="0"/>
              <a:t> 가족 경험과의 </a:t>
            </a:r>
            <a:r>
              <a:rPr lang="ko-KR" altLang="en-US" dirty="0" smtClean="0"/>
              <a:t>차별성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-  </a:t>
            </a:r>
            <a:r>
              <a:rPr lang="ko-KR" altLang="en-US" dirty="0" smtClean="0"/>
              <a:t>외국 </a:t>
            </a:r>
            <a:r>
              <a:rPr lang="ko-KR" altLang="en-US" dirty="0"/>
              <a:t>감염인 가족의 경험과의 </a:t>
            </a:r>
            <a:r>
              <a:rPr lang="ko-KR" altLang="en-US" dirty="0" smtClean="0"/>
              <a:t>차이점</a:t>
            </a:r>
            <a:endParaRPr lang="ko-KR" altLang="en-US" dirty="0"/>
          </a:p>
          <a:p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err="1" smtClean="0">
                <a:solidFill>
                  <a:schemeClr val="tx1"/>
                </a:solidFill>
                <a:effectLst/>
              </a:rPr>
              <a:t>다른</a:t>
            </a:r>
            <a:r>
              <a:rPr lang="en-US" altLang="ko-KR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altLang="ko-KR" dirty="0" err="1">
                <a:solidFill>
                  <a:schemeClr val="tx1"/>
                </a:solidFill>
                <a:effectLst/>
              </a:rPr>
              <a:t>질환자</a:t>
            </a:r>
            <a:r>
              <a:rPr lang="en-US" altLang="ko-KR" dirty="0">
                <a:solidFill>
                  <a:schemeClr val="tx1"/>
                </a:solidFill>
                <a:effectLst/>
              </a:rPr>
              <a:t> </a:t>
            </a:r>
            <a:r>
              <a:rPr lang="en-US" altLang="ko-KR" dirty="0" err="1">
                <a:solidFill>
                  <a:schemeClr val="tx1"/>
                </a:solidFill>
                <a:effectLst/>
              </a:rPr>
              <a:t>가족</a:t>
            </a:r>
            <a:r>
              <a:rPr lang="en-US" altLang="ko-KR" dirty="0">
                <a:solidFill>
                  <a:schemeClr val="tx1"/>
                </a:solidFill>
                <a:effectLst/>
              </a:rPr>
              <a:t> </a:t>
            </a:r>
            <a:r>
              <a:rPr lang="en-US" altLang="ko-KR" dirty="0" err="1">
                <a:solidFill>
                  <a:schemeClr val="tx1"/>
                </a:solidFill>
                <a:effectLst/>
              </a:rPr>
              <a:t>경험과의</a:t>
            </a:r>
            <a:r>
              <a:rPr lang="en-US" altLang="ko-KR" dirty="0">
                <a:solidFill>
                  <a:schemeClr val="tx1"/>
                </a:solidFill>
                <a:effectLst/>
              </a:rPr>
              <a:t> </a:t>
            </a:r>
            <a:r>
              <a:rPr lang="en-US" altLang="ko-KR" dirty="0" err="1">
                <a:solidFill>
                  <a:schemeClr val="tx1"/>
                </a:solidFill>
                <a:effectLst/>
              </a:rPr>
              <a:t>차별성</a:t>
            </a:r>
            <a:r>
              <a:rPr lang="en-US" altLang="ko-KR" dirty="0">
                <a:solidFill>
                  <a:schemeClr val="tx1"/>
                </a:solidFill>
                <a:effectLst/>
              </a:rPr>
              <a:t/>
            </a:r>
            <a:br>
              <a:rPr lang="en-US" altLang="ko-KR" dirty="0">
                <a:solidFill>
                  <a:schemeClr val="tx1"/>
                </a:solidFill>
                <a:effectLst/>
              </a:rPr>
            </a:b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ko-KR" altLang="en-US" dirty="0"/>
              <a:t>첫째</a:t>
            </a:r>
            <a:r>
              <a:rPr lang="en-US" altLang="ko-KR" dirty="0"/>
              <a:t>, </a:t>
            </a:r>
            <a:r>
              <a:rPr lang="ko-KR" altLang="en-US" dirty="0"/>
              <a:t>감염인 가족은 감염사실을 알게 되었을 때 엄청난 충격과 함께 수치심과 혐오감 및 분노 같은 복합적인 감정을 느꼈다</a:t>
            </a:r>
            <a:r>
              <a:rPr lang="en-US" altLang="ko-KR" dirty="0"/>
              <a:t>.</a:t>
            </a:r>
            <a:endParaRPr lang="ko-KR" altLang="en-US" dirty="0"/>
          </a:p>
          <a:p>
            <a:pPr>
              <a:buNone/>
            </a:pPr>
            <a:r>
              <a:rPr lang="ko-KR" altLang="en-US" dirty="0"/>
              <a:t>둘째</a:t>
            </a:r>
            <a:r>
              <a:rPr lang="en-US" altLang="ko-KR" dirty="0"/>
              <a:t>, </a:t>
            </a:r>
            <a:r>
              <a:rPr lang="ko-KR" altLang="en-US" dirty="0"/>
              <a:t>감염인 가족이 겪는 또 다른 어려움 중에 하나는 다른 질병과 달리 감염사실을 노출할 수 </a:t>
            </a:r>
            <a:r>
              <a:rPr lang="ko-KR" altLang="en-US" dirty="0" smtClean="0"/>
              <a:t>없었다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r>
              <a:rPr lang="ko-KR" altLang="en-US" dirty="0"/>
              <a:t>셋째</a:t>
            </a:r>
            <a:r>
              <a:rPr lang="en-US" altLang="ko-KR" dirty="0"/>
              <a:t>, </a:t>
            </a:r>
            <a:r>
              <a:rPr lang="ko-KR" altLang="en-US" dirty="0"/>
              <a:t>감염인 가족들은 다른 질병과 비교하여 여러 면에서 다양하고도 심각한 부담감을 </a:t>
            </a:r>
            <a:r>
              <a:rPr lang="ko-KR" altLang="en-US" dirty="0" smtClean="0"/>
              <a:t>경험하고 있다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>
              <a:buNone/>
            </a:pPr>
            <a:endParaRPr lang="ko-KR" altLang="en-US" dirty="0"/>
          </a:p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>
                <a:effectLst/>
              </a:rPr>
              <a:t/>
            </a:r>
            <a:br>
              <a:rPr lang="en-US" altLang="ko-KR" dirty="0" smtClean="0">
                <a:effectLst/>
              </a:rPr>
            </a:br>
            <a:r>
              <a:rPr lang="en-US" altLang="ko-KR" dirty="0" err="1" smtClean="0">
                <a:solidFill>
                  <a:schemeClr val="tx1"/>
                </a:solidFill>
                <a:effectLst/>
              </a:rPr>
              <a:t>다른</a:t>
            </a:r>
            <a:r>
              <a:rPr lang="en-US" altLang="ko-KR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altLang="ko-KR" dirty="0" err="1">
                <a:solidFill>
                  <a:schemeClr val="tx1"/>
                </a:solidFill>
                <a:effectLst/>
              </a:rPr>
              <a:t>질환자</a:t>
            </a:r>
            <a:r>
              <a:rPr lang="en-US" altLang="ko-KR" dirty="0">
                <a:solidFill>
                  <a:schemeClr val="tx1"/>
                </a:solidFill>
                <a:effectLst/>
              </a:rPr>
              <a:t> </a:t>
            </a:r>
            <a:r>
              <a:rPr lang="en-US" altLang="ko-KR" dirty="0" err="1">
                <a:solidFill>
                  <a:schemeClr val="tx1"/>
                </a:solidFill>
                <a:effectLst/>
              </a:rPr>
              <a:t>가족</a:t>
            </a:r>
            <a:r>
              <a:rPr lang="en-US" altLang="ko-KR" dirty="0">
                <a:solidFill>
                  <a:schemeClr val="tx1"/>
                </a:solidFill>
                <a:effectLst/>
              </a:rPr>
              <a:t> </a:t>
            </a:r>
            <a:r>
              <a:rPr lang="en-US" altLang="ko-KR" dirty="0" err="1">
                <a:solidFill>
                  <a:schemeClr val="tx1"/>
                </a:solidFill>
                <a:effectLst/>
              </a:rPr>
              <a:t>경험과의</a:t>
            </a:r>
            <a:r>
              <a:rPr lang="en-US" altLang="ko-KR" dirty="0">
                <a:solidFill>
                  <a:schemeClr val="tx1"/>
                </a:solidFill>
                <a:effectLst/>
              </a:rPr>
              <a:t> </a:t>
            </a:r>
            <a:r>
              <a:rPr lang="en-US" altLang="ko-KR" dirty="0" err="1">
                <a:solidFill>
                  <a:schemeClr val="tx1"/>
                </a:solidFill>
                <a:effectLst/>
              </a:rPr>
              <a:t>차별성</a:t>
            </a:r>
            <a:r>
              <a:rPr lang="en-US" altLang="ko-KR" dirty="0">
                <a:solidFill>
                  <a:schemeClr val="tx1"/>
                </a:solidFill>
                <a:effectLst/>
              </a:rPr>
              <a:t/>
            </a:r>
            <a:br>
              <a:rPr lang="en-US" altLang="ko-KR" dirty="0">
                <a:solidFill>
                  <a:schemeClr val="tx1"/>
                </a:solidFill>
                <a:effectLst/>
              </a:rPr>
            </a:b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688632"/>
          </a:xfrm>
        </p:spPr>
        <p:txBody>
          <a:bodyPr>
            <a:normAutofit/>
          </a:bodyPr>
          <a:lstStyle/>
          <a:p>
            <a:r>
              <a:rPr lang="ko-KR" altLang="en-US" sz="2800" dirty="0" smtClean="0"/>
              <a:t>에이즈 </a:t>
            </a:r>
            <a:r>
              <a:rPr lang="ko-KR" altLang="en-US" sz="2800" dirty="0"/>
              <a:t>감염인 가족이 다른 질병의 경우와는 달리 지속적으로 수치심을 느끼고 훨씬 다양하고 큰 부담감을 경험하는 가장 근본적인 이유는 </a:t>
            </a:r>
            <a:r>
              <a:rPr lang="ko-KR" altLang="en-US" sz="2800" b="1" dirty="0"/>
              <a:t>에이즈를 단순하게 질병의 하나로 보지 않고 감염 원인에 대해 도덕적 판단이 개입되기 때문이다</a:t>
            </a:r>
            <a:r>
              <a:rPr lang="en-US" altLang="ko-KR" sz="2800" b="1" dirty="0"/>
              <a:t>.</a:t>
            </a:r>
            <a:r>
              <a:rPr lang="en-US" altLang="ko-KR" sz="2800" dirty="0"/>
              <a:t> </a:t>
            </a:r>
            <a:r>
              <a:rPr lang="ko-KR" altLang="en-US" sz="2800" dirty="0"/>
              <a:t>즉 에이즈는 성적으로 문란한 사람들이 걸리는 병이라는 가치판단으로 인해 </a:t>
            </a:r>
            <a:r>
              <a:rPr lang="ko-KR" altLang="en-US" sz="2800" dirty="0" err="1"/>
              <a:t>감염인이</a:t>
            </a:r>
            <a:r>
              <a:rPr lang="ko-KR" altLang="en-US" sz="2800" dirty="0"/>
              <a:t> 본인의 잘못된 행위에 대한 대가를 </a:t>
            </a:r>
            <a:r>
              <a:rPr lang="ko-KR" altLang="en-US" sz="2800" dirty="0" err="1"/>
              <a:t>치루는</a:t>
            </a:r>
            <a:r>
              <a:rPr lang="ko-KR" altLang="en-US" sz="2800" dirty="0"/>
              <a:t> 것이라고 판단하기 때문이다</a:t>
            </a:r>
            <a:r>
              <a:rPr lang="en-US" altLang="ko-KR" sz="2800" dirty="0"/>
              <a:t>. </a:t>
            </a:r>
            <a:r>
              <a:rPr lang="ko-KR" altLang="en-US" sz="2800" dirty="0"/>
              <a:t>즉 </a:t>
            </a:r>
            <a:r>
              <a:rPr lang="ko-KR" altLang="en-US" sz="2800" dirty="0" err="1"/>
              <a:t>감염인이나</a:t>
            </a:r>
            <a:r>
              <a:rPr lang="ko-KR" altLang="en-US" sz="2800" dirty="0"/>
              <a:t> 감염인 가족은 에이즈로 인한 </a:t>
            </a:r>
            <a:r>
              <a:rPr lang="ko-KR" altLang="en-US" sz="2800" dirty="0" err="1"/>
              <a:t>스티그마를</a:t>
            </a:r>
            <a:r>
              <a:rPr lang="ko-KR" altLang="en-US" sz="2800" dirty="0"/>
              <a:t> 경험하게 되며</a:t>
            </a:r>
            <a:r>
              <a:rPr lang="en-US" altLang="ko-KR" sz="2800" dirty="0"/>
              <a:t>, </a:t>
            </a:r>
            <a:r>
              <a:rPr lang="ko-KR" altLang="en-US" sz="2800" dirty="0"/>
              <a:t>이들이 겪어야 하는 부담감은 훨씬 가중되고 있다</a:t>
            </a:r>
            <a:r>
              <a:rPr lang="en-US" altLang="ko-KR" sz="2800" dirty="0"/>
              <a:t>. </a:t>
            </a:r>
            <a:r>
              <a:rPr lang="ko-KR" altLang="en-US" sz="2800" dirty="0"/>
              <a:t>이러한 면에서 에이즈 감염인 가족은 </a:t>
            </a:r>
            <a:r>
              <a:rPr lang="en-US" altLang="ko-KR" sz="2800" dirty="0" err="1"/>
              <a:t>Rinelle</a:t>
            </a:r>
            <a:r>
              <a:rPr lang="en-US" altLang="ko-KR" sz="2800" dirty="0"/>
              <a:t> </a:t>
            </a:r>
            <a:r>
              <a:rPr lang="ko-KR" altLang="en-US" sz="2800" dirty="0"/>
              <a:t>과 </a:t>
            </a:r>
            <a:r>
              <a:rPr lang="en-US" altLang="ko-KR" sz="2800" dirty="0" err="1"/>
              <a:t>Dubin</a:t>
            </a:r>
            <a:r>
              <a:rPr lang="en-US" altLang="ko-KR" sz="2800" dirty="0"/>
              <a:t>(Tolliver, 2001 </a:t>
            </a:r>
            <a:r>
              <a:rPr lang="ko-KR" altLang="en-US" sz="2800" dirty="0"/>
              <a:t>재인용</a:t>
            </a:r>
            <a:r>
              <a:rPr lang="en-US" altLang="ko-KR" sz="2800" dirty="0"/>
              <a:t>)</a:t>
            </a:r>
            <a:r>
              <a:rPr lang="ko-KR" altLang="en-US" sz="2800" dirty="0"/>
              <a:t>이 표현한 것처럼 </a:t>
            </a:r>
            <a:r>
              <a:rPr lang="ko-KR" altLang="en-US" sz="2800" b="1" dirty="0"/>
              <a:t>‘숨겨진 희생자’</a:t>
            </a:r>
            <a:r>
              <a:rPr lang="ko-KR" altLang="en-US" sz="2800" dirty="0"/>
              <a:t>였다</a:t>
            </a:r>
            <a:r>
              <a:rPr lang="en-US" altLang="ko-KR" sz="2800" dirty="0"/>
              <a:t>. </a:t>
            </a:r>
            <a:endParaRPr lang="ko-KR" altLang="en-US" sz="280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7419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1417638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>
                <a:effectLst/>
              </a:rPr>
              <a:t/>
            </a:r>
            <a:br>
              <a:rPr lang="en-US" altLang="ko-KR" dirty="0" smtClean="0">
                <a:effectLst/>
              </a:rPr>
            </a:br>
            <a:r>
              <a:rPr lang="ko-KR" altLang="en-US" dirty="0" smtClean="0">
                <a:solidFill>
                  <a:schemeClr val="tx1"/>
                </a:solidFill>
                <a:effectLst/>
              </a:rPr>
              <a:t>우리나라 </a:t>
            </a:r>
            <a:r>
              <a:rPr lang="ko-KR" altLang="en-US" dirty="0">
                <a:solidFill>
                  <a:schemeClr val="tx1"/>
                </a:solidFill>
                <a:effectLst/>
              </a:rPr>
              <a:t>감염인 </a:t>
            </a:r>
            <a:r>
              <a:rPr lang="ko-KR" altLang="en-US" dirty="0" smtClean="0">
                <a:solidFill>
                  <a:schemeClr val="tx1"/>
                </a:solidFill>
                <a:effectLst/>
              </a:rPr>
              <a:t>가족경험과 </a:t>
            </a:r>
            <a:r>
              <a:rPr lang="ko-KR" altLang="en-US" dirty="0">
                <a:solidFill>
                  <a:schemeClr val="tx1"/>
                </a:solidFill>
                <a:effectLst/>
              </a:rPr>
              <a:t>외국의 감염인 가족경험과 비교</a:t>
            </a:r>
            <a:br>
              <a:rPr lang="ko-KR" altLang="en-US" dirty="0">
                <a:solidFill>
                  <a:schemeClr val="tx1"/>
                </a:solidFill>
                <a:effectLst/>
              </a:rPr>
            </a:b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>
            <a:normAutofit/>
          </a:bodyPr>
          <a:lstStyle/>
          <a:p>
            <a:r>
              <a:rPr lang="ko-KR" altLang="en-US" dirty="0"/>
              <a:t>첫째</a:t>
            </a:r>
            <a:r>
              <a:rPr lang="en-US" altLang="ko-KR" dirty="0"/>
              <a:t>, </a:t>
            </a:r>
            <a:r>
              <a:rPr lang="ko-KR" altLang="en-US" dirty="0"/>
              <a:t>외국 감염인 가족이 경험하는 분노의 경우 그 대상이 주로 의료인이나 정부 또는 사회인</a:t>
            </a:r>
            <a:r>
              <a:rPr lang="en-US" altLang="ko-KR" dirty="0"/>
              <a:t>(Kelly &amp; Sykes, 1989) </a:t>
            </a:r>
            <a:r>
              <a:rPr lang="ko-KR" altLang="en-US" dirty="0"/>
              <a:t>반면에</a:t>
            </a:r>
            <a:r>
              <a:rPr lang="en-US" altLang="ko-KR" dirty="0"/>
              <a:t>, </a:t>
            </a:r>
            <a:r>
              <a:rPr lang="ko-KR" altLang="en-US" dirty="0"/>
              <a:t>우리나라 감염인 가족이 느끼는 </a:t>
            </a:r>
            <a:r>
              <a:rPr lang="ko-KR" altLang="en-US" b="1" dirty="0"/>
              <a:t>분노의 대상은 에이즈에 걸림으로써 집안의 수치를 초래한 감염인 당사자</a:t>
            </a:r>
            <a:r>
              <a:rPr lang="ko-KR" altLang="en-US" dirty="0"/>
              <a:t>였다</a:t>
            </a:r>
            <a:r>
              <a:rPr lang="en-US" altLang="ko-KR" dirty="0"/>
              <a:t>. </a:t>
            </a:r>
            <a:r>
              <a:rPr lang="ko-KR" altLang="en-US" dirty="0"/>
              <a:t>이는 </a:t>
            </a:r>
            <a:r>
              <a:rPr lang="en-US" altLang="ko-KR" dirty="0"/>
              <a:t>Kim(2003)</a:t>
            </a:r>
            <a:r>
              <a:rPr lang="ko-KR" altLang="en-US" dirty="0"/>
              <a:t>의 연구에서 </a:t>
            </a:r>
            <a:r>
              <a:rPr lang="ko-KR" altLang="en-US" dirty="0" err="1"/>
              <a:t>감염인들이</a:t>
            </a:r>
            <a:r>
              <a:rPr lang="ko-KR" altLang="en-US" dirty="0"/>
              <a:t> 감염사실을 알게 되었을 때 감염이 가족의 수치라고 생각하여 가족에게 미안해하는 것과 같은 맥락이다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66474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>
                <a:effectLst/>
              </a:rPr>
              <a:t/>
            </a:r>
            <a:br>
              <a:rPr lang="en-US" altLang="ko-KR" dirty="0" smtClean="0">
                <a:effectLst/>
              </a:rPr>
            </a:br>
            <a:r>
              <a:rPr lang="ko-KR" altLang="en-US" dirty="0" smtClean="0">
                <a:solidFill>
                  <a:schemeClr val="tx1"/>
                </a:solidFill>
                <a:effectLst/>
              </a:rPr>
              <a:t>우리나라 </a:t>
            </a:r>
            <a:r>
              <a:rPr lang="ko-KR" altLang="en-US" dirty="0">
                <a:solidFill>
                  <a:schemeClr val="tx1"/>
                </a:solidFill>
                <a:effectLst/>
              </a:rPr>
              <a:t>감염인 가족경험과 외국의 감염인 가족경험과 비교</a:t>
            </a:r>
            <a:br>
              <a:rPr lang="ko-KR" altLang="en-US" dirty="0">
                <a:solidFill>
                  <a:schemeClr val="tx1"/>
                </a:solidFill>
                <a:effectLst/>
              </a:rPr>
            </a:b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>
            <a:normAutofit/>
          </a:bodyPr>
          <a:lstStyle/>
          <a:p>
            <a:r>
              <a:rPr lang="ko-KR" altLang="en-US" dirty="0"/>
              <a:t>둘째</a:t>
            </a:r>
            <a:r>
              <a:rPr lang="en-US" altLang="ko-KR" dirty="0"/>
              <a:t>, </a:t>
            </a:r>
            <a:r>
              <a:rPr lang="ko-KR" altLang="en-US" dirty="0"/>
              <a:t>우리나라 감염인 가족은 다른 감염인 가족과의 교류가 전혀 없었다</a:t>
            </a:r>
            <a:r>
              <a:rPr lang="en-US" altLang="ko-KR" dirty="0"/>
              <a:t>. </a:t>
            </a:r>
            <a:r>
              <a:rPr lang="ko-KR" altLang="en-US" dirty="0"/>
              <a:t>외국의 경우 </a:t>
            </a:r>
            <a:r>
              <a:rPr lang="en-US" altLang="ko-KR" b="1" dirty="0"/>
              <a:t>(</a:t>
            </a:r>
            <a:r>
              <a:rPr lang="en-US" altLang="ko-KR" dirty="0"/>
              <a:t>Kelly &amp; Sykes, 1989; Tolliver, 2001) </a:t>
            </a:r>
            <a:r>
              <a:rPr lang="ko-KR" altLang="en-US" dirty="0"/>
              <a:t>초기에는 가족이 감염사실을 은폐하지만 차츰 가족 지지그룹에 참여함으로써 정서적 지지와 대처방법을 배울 수 있는 기회를 갖는다고 보고된 결과와는 큰 차이를 보였다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xmlns="" val="271735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간호학적 의의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031533"/>
          </a:xfrm>
        </p:spPr>
        <p:txBody>
          <a:bodyPr>
            <a:noAutofit/>
          </a:bodyPr>
          <a:lstStyle/>
          <a:p>
            <a:r>
              <a:rPr lang="ko-KR" altLang="en-US" sz="2800" dirty="0" smtClean="0"/>
              <a:t>신체적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심리적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정신적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영적 질환인 에이즈의 경우 질병에 대한 기본적인 이해를 갖추고 있으며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교육자</a:t>
            </a:r>
            <a:r>
              <a:rPr lang="en-US" altLang="ko-KR" sz="2800" dirty="0" smtClean="0"/>
              <a:t>․</a:t>
            </a:r>
            <a:r>
              <a:rPr lang="ko-KR" altLang="en-US" sz="2800" dirty="0" smtClean="0"/>
              <a:t>상담가로서 훈련되어있는 간호사는 에이즈</a:t>
            </a:r>
            <a:r>
              <a:rPr lang="en-US" altLang="ko-KR" sz="2800" dirty="0" smtClean="0"/>
              <a:t> </a:t>
            </a:r>
            <a:r>
              <a:rPr lang="ko-KR" altLang="en-US" sz="2800" dirty="0" err="1" smtClean="0"/>
              <a:t>감염인은</a:t>
            </a:r>
            <a:r>
              <a:rPr lang="ko-KR" altLang="en-US" sz="2800" dirty="0" smtClean="0"/>
              <a:t> 물론 가족에게 가장 적합한 옹호자이며 조력자라고 할 수 있다</a:t>
            </a:r>
            <a:r>
              <a:rPr lang="en-US" altLang="ko-KR" sz="2800" dirty="0" smtClean="0"/>
              <a:t>. </a:t>
            </a:r>
            <a:endParaRPr lang="ko-KR" altLang="en-US" sz="2800" dirty="0" smtClean="0"/>
          </a:p>
          <a:p>
            <a:pPr>
              <a:buNone/>
            </a:pPr>
            <a:r>
              <a:rPr lang="en-US" altLang="ko-KR" sz="2800" dirty="0" smtClean="0"/>
              <a:t>=&gt;</a:t>
            </a:r>
            <a:r>
              <a:rPr lang="ko-KR" altLang="en-US" sz="2800" dirty="0"/>
              <a:t>에이즈 관련 간호업무 내용에 감염인 가족에 대한 간호중재도 포함시켜야 한다</a:t>
            </a:r>
            <a:r>
              <a:rPr lang="en-US" altLang="ko-KR" sz="2800" dirty="0"/>
              <a:t>. </a:t>
            </a:r>
            <a:r>
              <a:rPr lang="ko-KR" altLang="en-US" sz="2800" dirty="0" smtClean="0"/>
              <a:t>가족이 </a:t>
            </a:r>
            <a:r>
              <a:rPr lang="ko-KR" altLang="en-US" sz="2800" dirty="0"/>
              <a:t>간호중재를 제공받아야 하는 간호대상자의 하나일 뿐 아니라 감염인의 치료 효과를 증진시키는 중요한 자원이기 때문이다</a:t>
            </a:r>
            <a:r>
              <a:rPr lang="en-US" altLang="ko-KR" sz="2800" dirty="0"/>
              <a:t>. </a:t>
            </a:r>
            <a:endParaRPr lang="en-US" altLang="ko-KR" sz="2800" dirty="0" smtClean="0"/>
          </a:p>
          <a:p>
            <a:pPr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</a:t>
            </a:r>
            <a:r>
              <a:rPr lang="ko-KR" altLang="en-US" sz="2800" dirty="0" smtClean="0"/>
              <a:t>가족 </a:t>
            </a:r>
            <a:r>
              <a:rPr lang="ko-KR" altLang="en-US" sz="2800" dirty="0"/>
              <a:t>간호중재내용에는 본 연구결과에서 도출된 가족의 경험과 다양한 요구가 적극 반영되어야 한다</a:t>
            </a:r>
            <a:r>
              <a:rPr lang="en-US" altLang="ko-KR" sz="2800" dirty="0"/>
              <a:t>. </a:t>
            </a:r>
            <a:endParaRPr lang="ko-KR" altLang="en-US" sz="2800" dirty="0"/>
          </a:p>
          <a:p>
            <a:pPr>
              <a:buNone/>
            </a:pPr>
            <a:endParaRPr lang="ko-KR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제 언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2800" dirty="0"/>
              <a:t>첫째</a:t>
            </a:r>
            <a:r>
              <a:rPr lang="en-US" altLang="ko-KR" sz="2800" dirty="0"/>
              <a:t>, </a:t>
            </a:r>
            <a:r>
              <a:rPr lang="ko-KR" altLang="en-US" sz="2800" dirty="0"/>
              <a:t>감염인 가족 경험의 단계적 특성과 영향을 미치는 요인을 파악함으로써 대처 및 적응과정을 규명하는 연구가 필요하다</a:t>
            </a:r>
            <a:r>
              <a:rPr lang="en-US" altLang="ko-KR" sz="2800" dirty="0"/>
              <a:t>.</a:t>
            </a:r>
            <a:endParaRPr lang="ko-KR" altLang="en-US" sz="2800" dirty="0"/>
          </a:p>
          <a:p>
            <a:pPr fontAlgn="base"/>
            <a:r>
              <a:rPr lang="ko-KR" altLang="en-US" sz="2800" dirty="0"/>
              <a:t>둘째</a:t>
            </a:r>
            <a:r>
              <a:rPr lang="en-US" altLang="ko-KR" sz="2800" dirty="0"/>
              <a:t>, </a:t>
            </a:r>
            <a:r>
              <a:rPr lang="ko-KR" altLang="en-US" sz="2800" dirty="0"/>
              <a:t>본 연구결과를 토대로 에이즈 감염인 가족을 위한 구체적인 간호중재 프로그램을 개발해야 한다</a:t>
            </a:r>
            <a:r>
              <a:rPr lang="en-US" altLang="ko-KR" sz="2800" dirty="0"/>
              <a:t>. </a:t>
            </a:r>
            <a:endParaRPr lang="ko-KR" altLang="en-US" sz="2800" dirty="0"/>
          </a:p>
          <a:p>
            <a:pPr fontAlgn="base"/>
            <a:r>
              <a:rPr lang="ko-KR" altLang="en-US" sz="2800" dirty="0"/>
              <a:t>셋째</a:t>
            </a:r>
            <a:r>
              <a:rPr lang="en-US" altLang="ko-KR" sz="2800" dirty="0"/>
              <a:t>, </a:t>
            </a:r>
            <a:r>
              <a:rPr lang="ko-KR" altLang="en-US" sz="2800" dirty="0"/>
              <a:t>현재 질병관리본부 주도 시범 운영되고 있는 의료기관 상담사업에서의 상담간호사의 역할에 감염인 가족에 대한 간호를 포함시켜서 보다 포괄적인 에이즈 감염인 서비스를 제공해야 하겠다</a:t>
            </a:r>
            <a:r>
              <a:rPr lang="en-US" altLang="ko-KR" sz="2800" dirty="0"/>
              <a:t>. </a:t>
            </a:r>
            <a:endParaRPr lang="ko-KR" altLang="en-US" sz="2800" dirty="0"/>
          </a:p>
          <a:p>
            <a:pPr>
              <a:buNone/>
            </a:pPr>
            <a:r>
              <a:rPr lang="en-US" altLang="ko-KR" sz="2800" dirty="0" smtClean="0"/>
              <a:t> </a:t>
            </a:r>
            <a:endParaRPr lang="ko-KR" alt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28860" y="2714620"/>
            <a:ext cx="40911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dirty="0" smtClean="0"/>
              <a:t>감사합니다 </a:t>
            </a:r>
            <a:r>
              <a:rPr lang="en-US" altLang="ko-KR" sz="5400" dirty="0" smtClean="0"/>
              <a:t>!</a:t>
            </a:r>
            <a:endParaRPr lang="ko-KR" alt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연꽃 당초 무늬">
  <a:themeElements>
    <a:clrScheme name="연꽃 당초 무늬">
      <a:dk1>
        <a:sysClr val="windowText" lastClr="000000"/>
      </a:dk1>
      <a:lt1>
        <a:sysClr val="window" lastClr="FFFFFF"/>
      </a:lt1>
      <a:dk2>
        <a:srgbClr val="466571"/>
      </a:dk2>
      <a:lt2>
        <a:srgbClr val="EFEFE7"/>
      </a:lt2>
      <a:accent1>
        <a:srgbClr val="D87D3A"/>
      </a:accent1>
      <a:accent2>
        <a:srgbClr val="7F8792"/>
      </a:accent2>
      <a:accent3>
        <a:srgbClr val="B5AD67"/>
      </a:accent3>
      <a:accent4>
        <a:srgbClr val="61A9B8"/>
      </a:accent4>
      <a:accent5>
        <a:srgbClr val="AB7350"/>
      </a:accent5>
      <a:accent6>
        <a:srgbClr val="889C6F"/>
      </a:accent6>
      <a:hlink>
        <a:srgbClr val="F76B04"/>
      </a:hlink>
      <a:folHlink>
        <a:srgbClr val="A3A395"/>
      </a:folHlink>
    </a:clrScheme>
    <a:fontScheme name="연꽃 당초 무늬">
      <a:majorFont>
        <a:latin typeface="Cambria"/>
        <a:ea typeface=""/>
        <a:cs typeface=""/>
        <a:font script="Grek" typeface="Arial"/>
        <a:font script="Cyrl" typeface="Arial"/>
        <a:font script="Jpan" typeface="HGP明朝E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Grek" typeface="Arial"/>
        <a:font script="Cyrl" typeface="Arial"/>
        <a:font script="Jpan" typeface="HGP明朝E"/>
        <a:font script="Hang" typeface="HY견명조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연꽃 당초 무늬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8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70000"/>
                <a:hueMod val="100000"/>
                <a:satMod val="100000"/>
              </a:schemeClr>
            </a:gs>
          </a:gsLst>
          <a:lin ang="270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innerShdw blurRad="254000">
              <a:schemeClr val="phClr">
                <a:tint val="100000"/>
                <a:shade val="90000"/>
                <a:hueMod val="100000"/>
                <a:satMod val="100000"/>
              </a:schemeClr>
            </a:innerShdw>
          </a:effectLst>
        </a:effectStyle>
        <a:effectStyle>
          <a:effectLst>
            <a:outerShdw blurRad="114300" dist="25400" dir="3000000" sx="105000" sy="105000" algn="tl">
              <a:srgbClr val="000000">
                <a:alpha val="60392"/>
              </a:srgbClr>
            </a:outerShdw>
          </a:effectLst>
          <a:scene3d>
            <a:camera prst="orthographicFront" fov="0">
              <a:rot lat="0" lon="0" rev="0"/>
            </a:camera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phClr">
                <a:tint val="5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27000" dist="25400" dir="3120000" sx="105000" sy="105000" algn="tl">
              <a:srgbClr val="000000">
                <a:alpha val="60392"/>
              </a:srgbClr>
            </a:outerShdw>
          </a:effectLst>
          <a:scene3d>
            <a:camera prst="orthographicFront" fov="0">
              <a:rot lat="0" lon="0" rev="0"/>
            </a:camera>
            <a:lightRig rig="twoPt" dir="t">
              <a:rot lat="0" lon="0" rev="5400000"/>
            </a:lightRig>
          </a:scene3d>
          <a:sp3d contourW="25400" prstMaterial="powder">
            <a:bevelT w="88900" h="38100"/>
            <a:contourClr>
              <a:schemeClr val="phClr">
                <a:tint val="5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75000"/>
                <a:hueMod val="100000"/>
                <a:satMod val="100000"/>
              </a:schemeClr>
            </a:gs>
          </a:gsLst>
          <a:path path="circle">
            <a:fillToRect t="45000" r="100000" b="45000"/>
          </a:path>
        </a:gradFill>
        <a:blipFill>
          <a:blip xmlns:r="http://schemas.openxmlformats.org/officeDocument/2006/relationships" r:embed="rId1">
            <a:duotone>
              <a:srgbClr val="000000">
                <a:alpha val="27450"/>
              </a:srgbClr>
              <a:schemeClr val="phClr">
                <a:tint val="7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TC030004090[[fn=바람개비 파워포인트 2007 테마]]</Template>
  <TotalTime>1378</TotalTime>
  <Words>3931</Words>
  <Application>Microsoft Office PowerPoint</Application>
  <PresentationFormat>화면 슬라이드 쇼(4:3)</PresentationFormat>
  <Paragraphs>440</Paragraphs>
  <Slides>70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70</vt:i4>
      </vt:variant>
    </vt:vector>
  </HeadingPairs>
  <TitlesOfParts>
    <vt:vector size="71" baseType="lpstr">
      <vt:lpstr>연꽃 당초 무늬</vt:lpstr>
      <vt:lpstr>현상학적 분석방법 - Colazzi's Method - </vt:lpstr>
      <vt:lpstr>           Colazzi's Method </vt:lpstr>
      <vt:lpstr> Colazzi's Method </vt:lpstr>
      <vt:lpstr> Colazzi's Method </vt:lpstr>
      <vt:lpstr> Colazzi's Method </vt:lpstr>
      <vt:lpstr> Colazzi's Method </vt:lpstr>
      <vt:lpstr> Colazzi's Method </vt:lpstr>
      <vt:lpstr> Colazzi's Method </vt:lpstr>
      <vt:lpstr>슬라이드 9</vt:lpstr>
      <vt:lpstr>연구자의 의도</vt:lpstr>
      <vt:lpstr>연구의 목적</vt:lpstr>
      <vt:lpstr>자료수집</vt:lpstr>
      <vt:lpstr>Colaizzi 방법에 의한 자료분석</vt:lpstr>
      <vt:lpstr> 표 1.  Bill의 면담에서  발견하고 추출한 중요한 진술의 예(사본4, P1, L2-10) </vt:lpstr>
      <vt:lpstr> 표2 . 중요한 진술에서 만들어낸  의미를 창조하는 과정 </vt:lpstr>
      <vt:lpstr> 표2 . 중요한 진술에서 만들어낸  의미를 창조하는 과정 </vt:lpstr>
      <vt:lpstr> 표3. 간호의 영적 차원에서의 산 경험에 대한  분명한 주제들 </vt:lpstr>
      <vt:lpstr> 표4. 주제모음과 형성된 의미들로부터 나온  분명한 주제들을 내보이기 </vt:lpstr>
      <vt:lpstr>현상학적 분석방법 - Colazzi's Method 사례 -  에이즈  감염인  가족의  경험 </vt:lpstr>
      <vt:lpstr>연구의 필요성</vt:lpstr>
      <vt:lpstr>연구의 필요성(계속)</vt:lpstr>
      <vt:lpstr>연구의 필요성(계속)</vt:lpstr>
      <vt:lpstr>연구의 필요성(계속)</vt:lpstr>
      <vt:lpstr>연구 목적</vt:lpstr>
      <vt:lpstr>연구 설계</vt:lpstr>
      <vt:lpstr>연구 참여자와 자료 수집</vt:lpstr>
      <vt:lpstr>개인심층면담</vt:lpstr>
      <vt:lpstr>자료 분석</vt:lpstr>
      <vt:lpstr>자료 분석(계속)</vt:lpstr>
      <vt:lpstr>자료 분석(계속)</vt:lpstr>
      <vt:lpstr>중요한 진술 추출하기</vt:lpstr>
      <vt:lpstr>슬라이드 32</vt:lpstr>
      <vt:lpstr>슬라이드 33</vt:lpstr>
      <vt:lpstr>연구 결과</vt:lpstr>
      <vt:lpstr>제1주제모음 인정할 수 없는 현실 :  전혀 상상하지 못했던 가족의 감염사실을 알게 되었을 때 경험하는 가족의 복합적인 감정이다.  </vt:lpstr>
      <vt:lpstr> </vt:lpstr>
      <vt:lpstr>슬라이드 37</vt:lpstr>
      <vt:lpstr>제 2 주제모음  숨기고 가슴속에 묻어야 하는 병 : 에이즈 감염사실을 알릴 수 없는 고통과 함께  그로 인해 감수해야 하는 가족의 질곡을 말한다.  </vt:lpstr>
      <vt:lpstr> </vt:lpstr>
      <vt:lpstr>슬라이드 40</vt:lpstr>
      <vt:lpstr>슬라이드 41</vt:lpstr>
      <vt:lpstr>슬라이드 42</vt:lpstr>
      <vt:lpstr>슬라이드 43</vt:lpstr>
      <vt:lpstr> </vt:lpstr>
      <vt:lpstr> </vt:lpstr>
      <vt:lpstr> </vt:lpstr>
      <vt:lpstr> </vt:lpstr>
      <vt:lpstr> 제 4 주제모음  상대적이며 절대적인 부담감 : 상대적으로  다른  질병보다 더 버겁고  절대적으로도  힘든  감염인  가족의  부담감을  말한다.   </vt:lpstr>
      <vt:lpstr>슬라이드 49</vt:lpstr>
      <vt:lpstr>슬라이드 50</vt:lpstr>
      <vt:lpstr>슬라이드 51</vt:lpstr>
      <vt:lpstr>슬라이드 52</vt:lpstr>
      <vt:lpstr>슬라이드 53</vt:lpstr>
      <vt:lpstr>슬라이드 54</vt:lpstr>
      <vt:lpstr>슬라이드 55</vt:lpstr>
      <vt:lpstr>슬라이드 56</vt:lpstr>
      <vt:lpstr>슬라이드 57</vt:lpstr>
      <vt:lpstr>슬라이드 58</vt:lpstr>
      <vt:lpstr>슬라이드 59</vt:lpstr>
      <vt:lpstr>슬라이드 60</vt:lpstr>
      <vt:lpstr>슬라이드 61</vt:lpstr>
      <vt:lpstr>논 의</vt:lpstr>
      <vt:lpstr> 연구의 의의 </vt:lpstr>
      <vt:lpstr> 다른 질환자 가족 경험과의 차별성 </vt:lpstr>
      <vt:lpstr> 다른 질환자 가족 경험과의 차별성 </vt:lpstr>
      <vt:lpstr> 우리나라 감염인 가족경험과 외국의 감염인 가족경험과 비교 </vt:lpstr>
      <vt:lpstr> 우리나라 감염인 가족경험과 외국의 감염인 가족경험과 비교 </vt:lpstr>
      <vt:lpstr>간호학적 의의</vt:lpstr>
      <vt:lpstr>제 언</vt:lpstr>
      <vt:lpstr>슬라이드 70</vt:lpstr>
    </vt:vector>
  </TitlesOfParts>
  <Company>대학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HIV 감염인의 대처과정 - 남성 동성애자를 중심으로*- </dc:title>
  <dc:creator>경인</dc:creator>
  <cp:lastModifiedBy>메모</cp:lastModifiedBy>
  <cp:revision>88</cp:revision>
  <dcterms:created xsi:type="dcterms:W3CDTF">2009-11-16T08:18:26Z</dcterms:created>
  <dcterms:modified xsi:type="dcterms:W3CDTF">2010-12-03T11:06:10Z</dcterms:modified>
</cp:coreProperties>
</file>